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1" r:id="rId3"/>
    <p:sldId id="262" r:id="rId4"/>
    <p:sldId id="263" r:id="rId5"/>
    <p:sldId id="264" r:id="rId6"/>
    <p:sldId id="265" r:id="rId7"/>
    <p:sldId id="267" r:id="rId8"/>
    <p:sldId id="274" r:id="rId9"/>
    <p:sldId id="271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  <p15:guide id="3" pos="824" userDrawn="1">
          <p15:clr>
            <a:srgbClr val="A4A3A4"/>
          </p15:clr>
        </p15:guide>
        <p15:guide id="4" pos="5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0E1"/>
    <a:srgbClr val="BCBCBB"/>
    <a:srgbClr val="FAFAFA"/>
    <a:srgbClr val="F9F9F9"/>
    <a:srgbClr val="034D7A"/>
    <a:srgbClr val="007ABD"/>
    <a:srgbClr val="DFE2E2"/>
    <a:srgbClr val="0196F7"/>
    <a:srgbClr val="1A5BE5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7433" autoAdjust="0"/>
  </p:normalViewPr>
  <p:slideViewPr>
    <p:cSldViewPr snapToGrid="0" showGuides="1">
      <p:cViewPr varScale="1">
        <p:scale>
          <a:sx n="101" d="100"/>
          <a:sy n="101" d="100"/>
        </p:scale>
        <p:origin x="936" y="96"/>
      </p:cViewPr>
      <p:guideLst>
        <p:guide orient="horz" pos="913"/>
        <p:guide pos="257"/>
        <p:guide pos="824"/>
        <p:guide pos="5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5D-4306-9323-6D967C15C1CF}"/>
              </c:ext>
            </c:extLst>
          </c:dPt>
          <c:dPt>
            <c:idx val="1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5D-4306-9323-6D967C15C1C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5D-4306-9323-6D967C15C1CF}"/>
              </c:ext>
            </c:extLst>
          </c:dPt>
          <c:dPt>
            <c:idx val="3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55D-4306-9323-6D967C15C1CF}"/>
              </c:ext>
            </c:extLst>
          </c:dPt>
          <c:dLbls>
            <c:dLbl>
              <c:idx val="0"/>
              <c:layout>
                <c:manualLayout>
                  <c:x val="-2.0383272630884936E-4"/>
                  <c:y val="-8.0410046510410154E-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5D-4306-9323-6D967C15C1C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5D-4306-9323-6D967C15C1CF}"/>
                </c:ext>
              </c:extLst>
            </c:dLbl>
            <c:dLbl>
              <c:idx val="2"/>
              <c:layout>
                <c:manualLayout>
                  <c:x val="5.6327454338952851E-2"/>
                  <c:y val="6.5720567724818948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2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85,8%</a:t>
                    </a:r>
                  </a:p>
                  <a:p>
                    <a:pPr>
                      <a:defRPr sz="1200" b="1">
                        <a:solidFill>
                          <a:schemeClr val="bg1"/>
                        </a:solidFill>
                      </a:defRPr>
                    </a:pPr>
                    <a:endParaRPr lang="en-US" sz="1200" b="1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55D-4306-9323-6D967C15C1C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55D-4306-9323-6D967C15C1C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accent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Орфанные жизнеугрожающие </c:v>
                </c:pt>
                <c:pt idx="1">
                  <c:v>Фонд «Круг добра» </c:v>
                </c:pt>
                <c:pt idx="2">
                  <c:v>ВЗН</c:v>
                </c:pt>
                <c:pt idx="3">
                  <c:v>Иные орфанные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 formatCode="0.00%">
                  <c:v>0.11600000000000001</c:v>
                </c:pt>
                <c:pt idx="1">
                  <c:v>1.7999999999999999E-2</c:v>
                </c:pt>
                <c:pt idx="2">
                  <c:v>0.85799999999999998</c:v>
                </c:pt>
                <c:pt idx="3" formatCode="0.00%">
                  <c:v>8.0000000000000002E-3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55D-4306-9323-6D967C15C1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2">
              <a:lumMod val="50000"/>
            </a:schemeClr>
          </a:solidFill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D0-433C-B213-5473533EFA26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D0-433C-B213-5473533EFA26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57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91-A24B-B6D1-E3DC706889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34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80C-4947-AF31-27B913E59E9F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80C-4947-AF31-27B913E59E9F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B2-A746-B35F-DEA311EC8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8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dPt>
            <c:idx val="0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57-426C-BA65-FCC168E68D8E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57-426C-BA65-FCC168E68D8E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12-4643-A6BE-7873DA0E7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14"/>
        <c:holeSize val="8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009129456218531E-2"/>
          <c:y val="0.11734912420460988"/>
          <c:w val="0.95598174108756295"/>
          <c:h val="0.696160369216337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A5BE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017-4D30-85A2-BDE5E06587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Включены в регистр</c:v>
                </c:pt>
                <c:pt idx="1">
                  <c:v>Нуждались и были обеспечены лекарственными препаратами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302</c:v>
                </c:pt>
                <c:pt idx="1">
                  <c:v>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F3-7D46-B2C2-C7DDF820713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196F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017-4D30-85A2-BDE5E06587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Включены в регистр</c:v>
                </c:pt>
                <c:pt idx="1">
                  <c:v>Нуждались и были обеспечены лекарственными препаратами 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306</c:v>
                </c:pt>
                <c:pt idx="1">
                  <c:v>191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F3-7D46-B2C2-C7DDF82071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76071888"/>
        <c:axId val="376072448"/>
      </c:barChart>
      <c:catAx>
        <c:axId val="37607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6072448"/>
        <c:crosses val="autoZero"/>
        <c:auto val="1"/>
        <c:lblAlgn val="ctr"/>
        <c:lblOffset val="100"/>
        <c:noMultiLvlLbl val="0"/>
      </c:catAx>
      <c:valAx>
        <c:axId val="3760724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7607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288932763606211E-2"/>
          <c:y val="1.2536600100628965E-2"/>
          <c:w val="0.25141065283796904"/>
          <c:h val="5.42584597960448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8880850218985"/>
          <c:y val="7.402399076740146E-2"/>
          <c:w val="0.78778880687239605"/>
          <c:h val="0.851952018465197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F511-4B53-BB8E-2C388718EA5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A4E-4E4B-B735-F3452999A8C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A4E-4E4B-B735-F3452999A8C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A4E-4E4B-B735-F3452999A8C0}"/>
              </c:ext>
            </c:extLst>
          </c:dPt>
          <c:dLbls>
            <c:dLbl>
              <c:idx val="0"/>
              <c:layout>
                <c:manualLayout>
                  <c:x val="-6.6488179549939843E-4"/>
                  <c:y val="-5.90337352283192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11-4B53-BB8E-2C388718EA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2021</c:v>
                </c:pt>
                <c:pt idx="2">
                  <c:v>2020</c:v>
                </c:pt>
                <c:pt idx="3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2262</c:v>
                </c:pt>
                <c:pt idx="1">
                  <c:v>2204</c:v>
                </c:pt>
                <c:pt idx="2">
                  <c:v>2142</c:v>
                </c:pt>
                <c:pt idx="3">
                  <c:v>2037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39-4179-BBE1-DD6CA91F7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31715600"/>
        <c:axId val="631715040"/>
      </c:barChart>
      <c:valAx>
        <c:axId val="6317150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31715600"/>
        <c:crosses val="autoZero"/>
        <c:crossBetween val="between"/>
      </c:valAx>
      <c:catAx>
        <c:axId val="631715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317150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057575827822248E-2"/>
          <c:y val="0.20614892786325312"/>
          <c:w val="0.91588484834435546"/>
          <c:h val="0.4964353236572340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57150" cap="rnd">
              <a:solidFill>
                <a:schemeClr val="accent4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12055.72</c:v>
                </c:pt>
                <c:pt idx="1">
                  <c:v>19417.25</c:v>
                </c:pt>
                <c:pt idx="2">
                  <c:v>27829.599999999999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4F1-C44E-88CE-37747085D56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42735088"/>
        <c:axId val="742735648"/>
      </c:lineChart>
      <c:catAx>
        <c:axId val="74273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2735648"/>
        <c:crosses val="autoZero"/>
        <c:auto val="1"/>
        <c:lblAlgn val="ctr"/>
        <c:lblOffset val="100"/>
        <c:noMultiLvlLbl val="0"/>
      </c:catAx>
      <c:valAx>
        <c:axId val="742735648"/>
        <c:scaling>
          <c:orientation val="minMax"/>
        </c:scaling>
        <c:delete val="1"/>
        <c:axPos val="l"/>
        <c:majorGridlines>
          <c:spPr>
            <a:ln w="3175" cap="flat" cmpd="sng" algn="ctr">
              <a:solidFill>
                <a:schemeClr val="tx1">
                  <a:lumMod val="15000"/>
                  <a:lumOff val="85000"/>
                  <a:alpha val="18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crossAx val="742735088"/>
        <c:crosses val="autoZero"/>
        <c:crossBetween val="between"/>
      </c:valAx>
      <c:spPr>
        <a:noFill/>
        <a:ln>
          <a:solidFill>
            <a:schemeClr val="accent1">
              <a:alpha val="13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58D00-5FDB-4533-8A9B-140CAC94584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F4910-B32E-4C57-ABA5-EAEDA8141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87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4910-B32E-4C57-ABA5-EAEDA814156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850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закон от 21.11.2011 № 323-ФЗ «Об основах охраны здоровья граждан в Российской Федерации»</a:t>
            </a:r>
          </a:p>
          <a:p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●Правительства Ханты-Мансийского автономного округа – Югры от 09.11.2012 № 436-п «О возложении отдельных полномочий   </a:t>
            </a:r>
          </a:p>
          <a:p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Правительства Ханты-Мансийского автономного округа – Югры в сфере охраны здоровья граждан на Департамент здравоохранения </a:t>
            </a:r>
            <a:b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Ханты-Мансийского автономного округа – Югры»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4910-B32E-4C57-ABA5-EAEDA814156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584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Правительства РФ от 26.04.2012 N 403 (ред. от 05.06.2020) «О порядке ведения Федерального регистра лиц, страдающих </a:t>
            </a:r>
            <a:r>
              <a:rPr lang="ru-RU" sz="12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жизнеугрожающими</a:t>
            </a:r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хроническими прогрессирующими редкими (</a:t>
            </a:r>
            <a:r>
              <a:rPr lang="ru-RU" sz="12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орфанными</a:t>
            </a:r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заболеваниями, приводящими к сокращению продолжительности жизни граждан или их инвалидности, и его регионального сегмента»</a:t>
            </a:r>
          </a:p>
          <a:p>
            <a:pPr algn="just"/>
            <a:r>
              <a:rPr lang="ru-RU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●</a:t>
            </a:r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Правительства Ханты-Мансийского автономного округа – Югры от 27.02.2010 № 85-п «Об обеспечении отдельных категорий граждан, проживающих в Ханты-Мансийском автономном округе – Югре, лекарственными препаратами, медицинскими изделиями и специализированными продуктами лечебного питания, отпускаемыми по рецептам врачей бесплатно или со скидкой, за счёт средств бюджета автономного округа»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4910-B32E-4C57-ABA5-EAEDA814156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818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4910-B32E-4C57-ABA5-EAEDA814156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182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Пункт 21 части 2 статьи 14 Федерального закона от 21 ноября 2011 года № 323-ФЗ «Об основах охраны здоровья граждан в   </a:t>
            </a:r>
          </a:p>
          <a:p>
            <a:pPr algn="just"/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Российской Федерации» </a:t>
            </a:r>
            <a:endParaRPr lang="ru-RU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4910-B32E-4C57-ABA5-EAEDA814156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730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Указ Президента РФ от 5 января 2021 г. N 16 «О создании Фонда поддержки детей с тяжелыми </a:t>
            </a:r>
            <a:r>
              <a:rPr lang="ru-RU" sz="12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жизнеугрожающими</a:t>
            </a:r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хроническими заболеваниями, в том числе редкими (</a:t>
            </a:r>
            <a:r>
              <a:rPr lang="ru-RU" sz="12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орфанными</a:t>
            </a:r>
            <a:r>
              <a:rPr lang="ru-RU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заболеваниями, «Круг добра»»</a:t>
            </a:r>
            <a:endParaRPr lang="ru-RU" sz="1200" i="1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4910-B32E-4C57-ABA5-EAEDA814156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01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4910-B32E-4C57-ABA5-EAEDA814156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9322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4910-B32E-4C57-ABA5-EAEDA814156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7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86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1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429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7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419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2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4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927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594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54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0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90B5E-2399-40EC-BAB6-4430B61A4F05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D1F65-B64A-4844-9DBE-D64C87C59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9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image" Target="../media/image7.jpeg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соседними углами 5"/>
          <p:cNvSpPr/>
          <p:nvPr/>
        </p:nvSpPr>
        <p:spPr>
          <a:xfrm rot="5400000" flipV="1">
            <a:off x="7615881" y="1100930"/>
            <a:ext cx="4349579" cy="4802662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1000">
                <a:srgbClr val="ADADAD"/>
              </a:gs>
              <a:gs pos="100000">
                <a:srgbClr val="E2E0E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 rot="5400000">
            <a:off x="913520" y="-927638"/>
            <a:ext cx="6872117" cy="8699158"/>
          </a:xfrm>
          <a:prstGeom prst="round2SameRect">
            <a:avLst>
              <a:gd name="adj1" fmla="val 50000"/>
              <a:gd name="adj2" fmla="val 0"/>
            </a:avLst>
          </a:prstGeom>
          <a:blipFill dpi="0" rotWithShape="1">
            <a:blip r:embed="rId2">
              <a:alphaModFix amt="51000"/>
            </a:blip>
            <a:srcRect/>
            <a:stretch>
              <a:fillRect l="-63026" t="-16761" r="-19599" b="-56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1812560" y="-358540"/>
            <a:ext cx="4096477" cy="77216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388" y="1907888"/>
            <a:ext cx="5285422" cy="2260549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Медицинская помощь пациентам с редкими заболеваниями 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в Ханты-Мансийском автономном округе – Югре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072723" y="6168771"/>
            <a:ext cx="1588112" cy="35130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8072723" y="6168771"/>
            <a:ext cx="1588112" cy="3038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000" dirty="0"/>
              <a:t>доступность медицинской помощи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93138" y="1811208"/>
            <a:ext cx="270138" cy="456794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1628206" y="2770082"/>
            <a:ext cx="0" cy="2555451"/>
          </a:xfrm>
          <a:prstGeom prst="line">
            <a:avLst/>
          </a:prstGeom>
          <a:ln w="19050" cmpd="sng">
            <a:solidFill>
              <a:schemeClr val="bg1">
                <a:lumMod val="50000"/>
                <a:alpha val="7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11505781" y="2315232"/>
            <a:ext cx="244852" cy="99109"/>
            <a:chOff x="9212580" y="1531620"/>
            <a:chExt cx="356236" cy="18306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9212580" y="1531620"/>
              <a:ext cx="178118" cy="178118"/>
            </a:xfrm>
            <a:prstGeom prst="lin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6200000">
              <a:off x="9390698" y="1536562"/>
              <a:ext cx="178118" cy="178118"/>
            </a:xfrm>
            <a:prstGeom prst="lin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" name="Скругленный прямоугольник 14"/>
          <p:cNvSpPr/>
          <p:nvPr/>
        </p:nvSpPr>
        <p:spPr>
          <a:xfrm>
            <a:off x="11605348" y="1907888"/>
            <a:ext cx="45719" cy="98215"/>
          </a:xfrm>
          <a:prstGeom prst="roundRect">
            <a:avLst>
              <a:gd name="adj" fmla="val 50000"/>
            </a:avLst>
          </a:prstGeom>
          <a:solidFill>
            <a:srgbClr val="0070C0">
              <a:alpha val="7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905026" y="6168771"/>
            <a:ext cx="1588112" cy="35130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9943589" y="6168771"/>
            <a:ext cx="1510985" cy="25641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ru-RU" dirty="0"/>
              <a:t>лекарственное обеспечение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970705" y="527613"/>
            <a:ext cx="33802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000" dirty="0"/>
              <a:t>Круглый стол</a:t>
            </a:r>
          </a:p>
          <a:p>
            <a:pPr algn="r"/>
            <a:r>
              <a:rPr lang="ru-RU" sz="1000" dirty="0"/>
              <a:t>«О медицинской помощи пациентам с редкими (</a:t>
            </a:r>
            <a:r>
              <a:rPr lang="ru-RU" sz="1000" dirty="0" err="1"/>
              <a:t>орфанными</a:t>
            </a:r>
            <a:r>
              <a:rPr lang="ru-RU" sz="1000" dirty="0"/>
              <a:t>)</a:t>
            </a:r>
          </a:p>
          <a:p>
            <a:pPr algn="r"/>
            <a:r>
              <a:rPr lang="ru-RU" sz="1000" dirty="0"/>
              <a:t>заболеваниями в Ханты-Мансийском автономном округе – Югре»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1615563" y="589193"/>
            <a:ext cx="0" cy="468000"/>
          </a:xfrm>
          <a:prstGeom prst="line">
            <a:avLst/>
          </a:prstGeom>
          <a:ln w="19050" cmpd="sng">
            <a:solidFill>
              <a:schemeClr val="bg1">
                <a:lumMod val="50000"/>
                <a:alpha val="7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85388" y="4294988"/>
            <a:ext cx="5928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Директор Департамента здравоохранения </a:t>
            </a:r>
          </a:p>
          <a:p>
            <a:r>
              <a:rPr lang="ru-RU" sz="1600" dirty="0">
                <a:solidFill>
                  <a:schemeClr val="bg1"/>
                </a:solidFill>
              </a:rPr>
              <a:t>Ханты-Мансийского автономного округа – Югры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Добровольский Алексей Альбертович</a:t>
            </a:r>
          </a:p>
        </p:txBody>
      </p:sp>
    </p:spTree>
    <p:extLst>
      <p:ext uri="{BB962C8B-B14F-4D97-AF65-F5344CB8AC3E}">
        <p14:creationId xmlns:p14="http://schemas.microsoft.com/office/powerpoint/2010/main" val="311031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254" y="249859"/>
            <a:ext cx="11343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+mj-lt"/>
              </a:rPr>
              <a:t>Пути совершенствования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 rot="2560495">
            <a:off x="557598" y="1202136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 rot="2560495" flipH="1">
            <a:off x="512076" y="1156614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6727" y="121795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42919" y="1179681"/>
            <a:ext cx="43565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</a:rPr>
              <a:t>обеспечение доступности подтверждающей молекулярной диагностики как важного критерия при назначении </a:t>
            </a:r>
            <a:r>
              <a:rPr lang="ru-RU" sz="1400" dirty="0" err="1">
                <a:ea typeface="Times New Roman" panose="02020603050405020304" pitchFamily="18" charset="0"/>
              </a:rPr>
              <a:t>таргетной</a:t>
            </a:r>
            <a:r>
              <a:rPr lang="ru-RU" sz="1400" dirty="0">
                <a:ea typeface="Times New Roman" panose="02020603050405020304" pitchFamily="18" charset="0"/>
              </a:rPr>
              <a:t> терапии</a:t>
            </a:r>
            <a:endParaRPr lang="ru-RU" sz="1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rot="2560495">
            <a:off x="557598" y="2315365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 rot="2560495" flipH="1">
            <a:off x="512076" y="2269843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6727" y="2331181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42919" y="2281272"/>
            <a:ext cx="4596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</a:rPr>
              <a:t>определение перечня клинических и исследовательских лабораторий, осуществляющих диагностику </a:t>
            </a:r>
            <a:r>
              <a:rPr lang="ru-RU" sz="1400" dirty="0" err="1">
                <a:ea typeface="Times New Roman" panose="02020603050405020304" pitchFamily="18" charset="0"/>
              </a:rPr>
              <a:t>орфанных</a:t>
            </a:r>
            <a:r>
              <a:rPr lang="ru-RU" sz="1400" dirty="0">
                <a:ea typeface="Times New Roman" panose="02020603050405020304" pitchFamily="18" charset="0"/>
              </a:rPr>
              <a:t> заболеваний. Создание межрегиональных центров (1-2 на каждый Федеральный округ)</a:t>
            </a:r>
            <a:endParaRPr lang="ru-RU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 rot="2560495">
            <a:off x="557598" y="3544283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 rot="2560495" flipH="1">
            <a:off x="512076" y="3498761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06727" y="3560099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 rot="2560495">
            <a:off x="557598" y="4721680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 rot="2560495" flipH="1">
            <a:off x="512076" y="4676158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06727" y="4737496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42918" y="3604821"/>
            <a:ext cx="45964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</a:rPr>
              <a:t>обеспечение возможности проведения исследований для пациента за счет средств ОМС, бюджета регионов или федерального бюджета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226124" y="4947536"/>
            <a:ext cx="50257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особого </a:t>
            </a:r>
            <a:r>
              <a:rPr lang="ru-RU" sz="1400" dirty="0">
                <a:ea typeface="Times New Roman" panose="02020603050405020304" pitchFamily="18" charset="0"/>
              </a:rPr>
              <a:t>упрощенного и ускоренного порядка регистрации диагностических приборов и тест-систем для лабораторной диагностики наследственных заболеваний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230719" y="6016381"/>
            <a:ext cx="4865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</a:rPr>
              <a:t>открытие региональных или межрегиональных экспертных центров по лечению и наблюдению больных с </a:t>
            </a:r>
            <a:r>
              <a:rPr lang="ru-RU" sz="1400" dirty="0" err="1">
                <a:ea typeface="Times New Roman" panose="02020603050405020304" pitchFamily="18" charset="0"/>
              </a:rPr>
              <a:t>орфанными</a:t>
            </a:r>
            <a:r>
              <a:rPr lang="ru-RU" sz="1400" dirty="0">
                <a:ea typeface="Times New Roman" panose="02020603050405020304" pitchFamily="18" charset="0"/>
              </a:rPr>
              <a:t> заболеваниями</a:t>
            </a:r>
            <a:endParaRPr lang="ru-RU" sz="1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 rot="2560495">
            <a:off x="557598" y="5850950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 rot="2560495" flipH="1">
            <a:off x="512076" y="5805428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06727" y="5866766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 rot="2560495">
            <a:off x="5925138" y="1247926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 rot="2560495" flipH="1">
            <a:off x="5879616" y="1202404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974267" y="1263742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560495">
            <a:off x="5925138" y="2232980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 rot="2560495" flipH="1">
            <a:off x="5879616" y="2187458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974267" y="2248796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 rot="2560495">
            <a:off x="5925137" y="3331028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 rot="2560495" flipH="1">
            <a:off x="5879615" y="3285506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974266" y="3346844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 rot="2560495">
            <a:off x="5925137" y="4816070"/>
            <a:ext cx="412956" cy="412956"/>
          </a:xfrm>
          <a:prstGeom prst="roundRect">
            <a:avLst>
              <a:gd name="adj" fmla="val 18502"/>
            </a:avLst>
          </a:prstGeom>
          <a:gradFill flip="none" rotWithShape="1">
            <a:gsLst>
              <a:gs pos="0">
                <a:schemeClr val="accent1"/>
              </a:gs>
              <a:gs pos="97000">
                <a:schemeClr val="accent5"/>
              </a:gs>
              <a:gs pos="42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342900" dist="254000" dir="5400000" sx="70000" sy="70000" algn="t" rotWithShape="0">
              <a:srgbClr val="05C4DF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 rot="2560495" flipH="1">
            <a:off x="5879615" y="4770548"/>
            <a:ext cx="504000" cy="504000"/>
          </a:xfrm>
          <a:prstGeom prst="roundRect">
            <a:avLst>
              <a:gd name="adj" fmla="val 18502"/>
            </a:avLst>
          </a:prstGeom>
          <a:noFill/>
          <a:ln w="6350">
            <a:solidFill>
              <a:srgbClr val="017BFF"/>
            </a:solidFill>
          </a:ln>
          <a:effectLst>
            <a:outerShdw blurRad="635000" dist="38100" dir="5400000" sx="108000" sy="108000" algn="t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974266" y="4831886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Segoe UI Emoji" panose="020B0502040204020203" pitchFamily="34" charset="0"/>
                <a:cs typeface="Times New Roman" panose="02020603050405020304" pitchFamily="18" charset="0"/>
              </a:rPr>
              <a:t>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635722" y="1172578"/>
            <a:ext cx="51932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</a:rPr>
              <a:t>внесение изменений в действующий «Порядок оказания медицинской помощи больным с врожденными и наследственными заболеваниями» в части структуры медико-генетических консультаций</a:t>
            </a:r>
            <a:endParaRPr lang="ru-RU" sz="1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622120" y="2376062"/>
            <a:ext cx="5206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нормативное регулирование обеспечения лекарственными препаратами за счет средств регионального бюджета</a:t>
            </a:r>
            <a:endParaRPr lang="ru-RU" sz="1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635721" y="3389361"/>
            <a:ext cx="519326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</a:rPr>
              <a:t>передача на федеральный уровень полномочий по обеспечению дорогостоящими лекарственными препаратами не только детей, но и лиц старше 18 лет, страдающих редкими (</a:t>
            </a:r>
            <a:r>
              <a:rPr lang="ru-RU" sz="1400" dirty="0" err="1">
                <a:ea typeface="Times New Roman" panose="02020603050405020304" pitchFamily="18" charset="0"/>
              </a:rPr>
              <a:t>орфанными</a:t>
            </a:r>
            <a:r>
              <a:rPr lang="ru-RU" sz="1400" dirty="0">
                <a:ea typeface="Times New Roman" panose="02020603050405020304" pitchFamily="18" charset="0"/>
              </a:rPr>
              <a:t>) заболеваниями, не включенными в перечень заболеваний, утвержденный постановлением Правительства Российской Федерации</a:t>
            </a: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657988" y="5037924"/>
            <a:ext cx="506492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</a:rPr>
              <a:t>осуществление федеральными медицинскими центрами Министерства здравоохранения Российской Федерации закупки </a:t>
            </a:r>
            <a:br>
              <a:rPr lang="ru-RU" sz="1400" dirty="0">
                <a:ea typeface="Times New Roman" panose="02020603050405020304" pitchFamily="18" charset="0"/>
              </a:rPr>
            </a:br>
            <a:r>
              <a:rPr lang="ru-RU" sz="1400" dirty="0">
                <a:ea typeface="Times New Roman" panose="02020603050405020304" pitchFamily="18" charset="0"/>
              </a:rPr>
              <a:t>не зарегистрированных лекарственных препаратов для всех категорий болезней, отнесенных к </a:t>
            </a:r>
            <a:r>
              <a:rPr lang="ru-RU" sz="1400" dirty="0" err="1">
                <a:ea typeface="Times New Roman" panose="02020603050405020304" pitchFamily="18" charset="0"/>
              </a:rPr>
              <a:t>орфанным</a:t>
            </a:r>
            <a:r>
              <a:rPr lang="ru-RU" sz="1400" dirty="0">
                <a:ea typeface="Times New Roman" panose="02020603050405020304" pitchFamily="18" charset="0"/>
              </a:rPr>
              <a:t>, за счет средств обязательного медицинского страхования, назначение и обеспечение ими пациентов, а также создание и ведение регистра соответствующих пациентов и дальнейшее наблюдение за их лечением</a:t>
            </a:r>
            <a:endParaRPr lang="ru-RU" sz="14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282067" y="883248"/>
            <a:ext cx="25330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Молекулярная диагностика </a:t>
            </a:r>
            <a:endParaRPr lang="ru-RU" sz="16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229010" y="2025411"/>
            <a:ext cx="3640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Лаборатории. Межрегиональные центры</a:t>
            </a:r>
            <a:endParaRPr lang="ru-RU" sz="16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1251422" y="3337846"/>
            <a:ext cx="31983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Исследования за счет средств ОМС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1243135" y="4409796"/>
            <a:ext cx="43704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Порядок регистрации диагностических приборов и тест-систем 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203857" y="5732010"/>
            <a:ext cx="1978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 Экспертные центры 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6622120" y="877377"/>
            <a:ext cx="40863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Структура медико-генетических консультаций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622120" y="2079002"/>
            <a:ext cx="25683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Лекарственное обеспечение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635722" y="3111350"/>
            <a:ext cx="46486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Обеспечение лиц старше 18 лет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610048" y="4710437"/>
            <a:ext cx="53623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</a:rPr>
              <a:t> Закупка </a:t>
            </a:r>
            <a:r>
              <a:rPr lang="ru-RU" sz="1600" b="1" dirty="0" smtClean="0">
                <a:ea typeface="Times New Roman" panose="02020603050405020304" pitchFamily="18" charset="0"/>
              </a:rPr>
              <a:t>незарегистрированных </a:t>
            </a:r>
            <a:r>
              <a:rPr lang="ru-RU" sz="1600" b="1" dirty="0">
                <a:ea typeface="Times New Roman" panose="02020603050405020304" pitchFamily="18" charset="0"/>
              </a:rPr>
              <a:t>лекарственных препаратов </a:t>
            </a:r>
          </a:p>
        </p:txBody>
      </p:sp>
    </p:spTree>
    <p:extLst>
      <p:ext uri="{BB962C8B-B14F-4D97-AF65-F5344CB8AC3E}">
        <p14:creationId xmlns:p14="http://schemas.microsoft.com/office/powerpoint/2010/main" val="41721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соседними углами 5"/>
          <p:cNvSpPr/>
          <p:nvPr/>
        </p:nvSpPr>
        <p:spPr>
          <a:xfrm rot="5400000" flipV="1">
            <a:off x="8396032" y="1898980"/>
            <a:ext cx="4367478" cy="3224462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1000">
                <a:srgbClr val="ADADAD"/>
              </a:gs>
              <a:gs pos="100000">
                <a:srgbClr val="E2E0E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 rot="5400000">
            <a:off x="2273968" y="-2273970"/>
            <a:ext cx="6858000" cy="11405940"/>
          </a:xfrm>
          <a:prstGeom prst="round2SameRect">
            <a:avLst>
              <a:gd name="adj1" fmla="val 50000"/>
              <a:gd name="adj2" fmla="val 0"/>
            </a:avLst>
          </a:prstGeom>
          <a:blipFill dpi="0" rotWithShape="1">
            <a:blip r:embed="rId2">
              <a:alphaModFix amt="51000"/>
            </a:blip>
            <a:srcRect/>
            <a:stretch>
              <a:fillRect l="-63027" t="-703" r="-19598" b="-56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780403" y="-1608223"/>
            <a:ext cx="4513641" cy="1007444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268" y="2122262"/>
            <a:ext cx="5285422" cy="2260549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bg1"/>
                </a:solidFill>
              </a:rPr>
              <a:t>Благодарю за внимание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38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2866" t="33507" r="24007" b="21424"/>
          <a:stretch/>
        </p:blipFill>
        <p:spPr>
          <a:xfrm>
            <a:off x="-46892" y="-73658"/>
            <a:ext cx="12238892" cy="550266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2959" y="0"/>
            <a:ext cx="6901736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55000">
                <a:schemeClr val="bg1"/>
              </a:gs>
              <a:gs pos="0">
                <a:schemeClr val="bg1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-11351" y="1813519"/>
            <a:ext cx="7863840" cy="5067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984" y="134717"/>
            <a:ext cx="67887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1"/>
                </a:solidFill>
                <a:latin typeface="+mj-lt"/>
              </a:rPr>
              <a:t>Орфанные</a:t>
            </a:r>
            <a:r>
              <a:rPr lang="ru-RU" sz="2400" b="1" dirty="0">
                <a:solidFill>
                  <a:schemeClr val="accent1"/>
                </a:solidFill>
                <a:latin typeface="+mj-lt"/>
              </a:rPr>
              <a:t> заболевания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263" y="598161"/>
            <a:ext cx="7083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нозологии с распространенностью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менее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10 человек на 100 тыс. населения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97678" y="885707"/>
            <a:ext cx="29113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40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6 000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40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8 000</a:t>
            </a:r>
            <a:r>
              <a:rPr lang="ru-RU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43710" y="1223203"/>
            <a:ext cx="2214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генетическое происхождение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18836" y="1131244"/>
            <a:ext cx="821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ru-RU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17618" y="1813326"/>
            <a:ext cx="306677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270 </a:t>
            </a:r>
            <a:r>
              <a:rPr lang="ru-RU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групп </a:t>
            </a:r>
          </a:p>
          <a:p>
            <a:r>
              <a:rPr lang="ru-RU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редких (</a:t>
            </a:r>
            <a:r>
              <a:rPr lang="ru-RU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орфанных</a:t>
            </a:r>
            <a:r>
              <a:rPr lang="ru-RU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заболеваний</a:t>
            </a:r>
          </a:p>
          <a:p>
            <a:r>
              <a:rPr lang="ru-RU" sz="28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266</a:t>
            </a:r>
            <a:r>
              <a:rPr lang="ru-RU" sz="4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групп заболеваний, нозологических форм </a:t>
            </a:r>
            <a:endParaRPr lang="ru-RU" sz="16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9221" y="1792714"/>
            <a:ext cx="35973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Международная классификация болезней 10-го </a:t>
            </a:r>
            <a:r>
              <a:rPr lang="ru-RU" sz="16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пересмотра</a:t>
            </a:r>
          </a:p>
          <a:p>
            <a:endParaRPr lang="ru-RU" sz="1600" b="1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Сайт Минздрава России с перечнем </a:t>
            </a:r>
            <a:r>
              <a:rPr lang="ru-RU" sz="1600" b="1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орфанных</a:t>
            </a:r>
            <a:r>
              <a:rPr lang="ru-RU" sz="16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заболеваний (СМА, болезнь Помпе и пр.)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9220" y="3386364"/>
            <a:ext cx="41096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Пункт 21 </a:t>
            </a:r>
            <a:r>
              <a:rPr lang="ru-RU" sz="16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части 2 статьи 14 Федерального закона от 21.11.2011 № 323-ФЗ </a:t>
            </a:r>
            <a:endParaRPr lang="ru-RU" sz="1600" b="1" dirty="0" smtClean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 основах охраны здоровья граждан в Российской Федерации</a:t>
            </a:r>
            <a:r>
              <a:rPr lang="ru-RU" sz="12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1200" dirty="0" smtClean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16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26.04.2012 № 403 </a:t>
            </a:r>
          </a:p>
          <a:p>
            <a:r>
              <a:rPr lang="ru-RU" sz="1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«О порядке ведения Федерального регистра лиц, страдающих </a:t>
            </a:r>
            <a:r>
              <a:rPr lang="ru-RU" sz="1200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жизнеугрожающими</a:t>
            </a:r>
            <a:r>
              <a:rPr lang="ru-RU" sz="1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и хроническими прогрессирующими редкими (</a:t>
            </a:r>
            <a:r>
              <a:rPr lang="ru-RU" sz="1200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орфанными</a:t>
            </a:r>
            <a:r>
              <a:rPr lang="ru-RU" sz="1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заболеваниями, приводящими к сокращению продолжительности жизни граждан или их инвалидности, и его регионального сегмента» </a:t>
            </a:r>
            <a:endParaRPr lang="ru-RU" sz="1200" dirty="0" smtClean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Указ </a:t>
            </a:r>
            <a:r>
              <a:rPr lang="ru-RU" sz="16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Президента Российской Федерации от 05.01.2021 № 16 </a:t>
            </a:r>
            <a:r>
              <a:rPr lang="ru-RU" sz="12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создании Фонда поддержки детей с тяжелыми </a:t>
            </a:r>
            <a:r>
              <a:rPr lang="ru-RU" sz="1200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жизнеугрожающими</a:t>
            </a:r>
            <a:r>
              <a:rPr lang="ru-RU" sz="1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и хроническими заболеваниями, в том числе редкими (</a:t>
            </a:r>
            <a:r>
              <a:rPr lang="ru-RU" sz="1200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орфанными</a:t>
            </a:r>
            <a:r>
              <a:rPr lang="ru-RU" sz="1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заболеваниями, </a:t>
            </a:r>
            <a:r>
              <a:rPr lang="ru-RU" sz="12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«Круг добра»</a:t>
            </a:r>
            <a:endParaRPr lang="ru-RU" sz="12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67820" y="4259543"/>
            <a:ext cx="16578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нозологий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91780" y="4977507"/>
            <a:ext cx="3012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7 нозологий переведены в группу </a:t>
            </a:r>
            <a:r>
              <a:rPr lang="ru-RU" sz="1600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высокозатратных</a:t>
            </a:r>
            <a:r>
              <a:rPr lang="ru-RU" sz="16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нозологий</a:t>
            </a:r>
          </a:p>
        </p:txBody>
      </p:sp>
      <p:pic>
        <p:nvPicPr>
          <p:cNvPr id="20" name="Picture 18" descr="https://image.flaticon.com/icons/png/512/94/94847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94" y="959331"/>
            <a:ext cx="630837" cy="63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lipartcraft.com/images/dna-clipart-silhouette-2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660" y="1219816"/>
            <a:ext cx="643381" cy="51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Прямая соединительная линия 22"/>
          <p:cNvCxnSpPr/>
          <p:nvPr/>
        </p:nvCxnSpPr>
        <p:spPr>
          <a:xfrm>
            <a:off x="335848" y="3404132"/>
            <a:ext cx="6422883" cy="0"/>
          </a:xfrm>
          <a:prstGeom prst="line">
            <a:avLst/>
          </a:prstGeom>
          <a:ln>
            <a:solidFill>
              <a:srgbClr val="E2E0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олилиния 27"/>
          <p:cNvSpPr/>
          <p:nvPr/>
        </p:nvSpPr>
        <p:spPr>
          <a:xfrm flipV="1">
            <a:off x="7298251" y="372683"/>
            <a:ext cx="4852246" cy="6282383"/>
          </a:xfrm>
          <a:custGeom>
            <a:avLst/>
            <a:gdLst>
              <a:gd name="connsiteX0" fmla="*/ 230854 w 3445108"/>
              <a:gd name="connsiteY0" fmla="*/ 0 h 4350977"/>
              <a:gd name="connsiteX1" fmla="*/ 3445108 w 3445108"/>
              <a:gd name="connsiteY1" fmla="*/ 0 h 4350977"/>
              <a:gd name="connsiteX2" fmla="*/ 3445108 w 3445108"/>
              <a:gd name="connsiteY2" fmla="*/ 4350977 h 4350977"/>
              <a:gd name="connsiteX3" fmla="*/ 230854 w 3445108"/>
              <a:gd name="connsiteY3" fmla="*/ 4350977 h 4350977"/>
              <a:gd name="connsiteX4" fmla="*/ 230854 w 3445108"/>
              <a:gd name="connsiteY4" fmla="*/ 3776379 h 4350977"/>
              <a:gd name="connsiteX5" fmla="*/ 0 w 3445108"/>
              <a:gd name="connsiteY5" fmla="*/ 3550363 h 4350977"/>
              <a:gd name="connsiteX6" fmla="*/ 230854 w 3445108"/>
              <a:gd name="connsiteY6" fmla="*/ 3324349 h 4350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5108" h="4350977">
                <a:moveTo>
                  <a:pt x="230854" y="0"/>
                </a:moveTo>
                <a:lnTo>
                  <a:pt x="3445108" y="0"/>
                </a:lnTo>
                <a:lnTo>
                  <a:pt x="3445108" y="4350977"/>
                </a:lnTo>
                <a:lnTo>
                  <a:pt x="230854" y="4350977"/>
                </a:lnTo>
                <a:lnTo>
                  <a:pt x="230854" y="3776379"/>
                </a:lnTo>
                <a:lnTo>
                  <a:pt x="0" y="3550363"/>
                </a:lnTo>
                <a:lnTo>
                  <a:pt x="230854" y="3324349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54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761502" y="588932"/>
            <a:ext cx="35958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/>
              <a:t>Ханты-Мансийский автономный округ – Югра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353267" y="926741"/>
            <a:ext cx="12378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2 636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382729" y="1519625"/>
            <a:ext cx="249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пациентов с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орфанными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заболеваниями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228030" y="2551976"/>
            <a:ext cx="32287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err="1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Орфанные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жизнеугрожающие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заболевания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328805" y="2749223"/>
            <a:ext cx="353226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регистре </a:t>
            </a:r>
            <a:r>
              <a:rPr lang="ru-RU" sz="3200" dirty="0" smtClean="0">
                <a:solidFill>
                  <a:schemeClr val="accent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306</a:t>
            </a:r>
            <a:r>
              <a:rPr lang="ru-RU" dirty="0" smtClean="0"/>
              <a:t> </a:t>
            </a:r>
            <a:r>
              <a:rPr lang="ru-RU" sz="1400" dirty="0"/>
              <a:t>человек, </a:t>
            </a:r>
            <a:r>
              <a:rPr lang="ru-RU" sz="1400" dirty="0" smtClean="0"/>
              <a:t>обеспечено 191 человек на сумму 252 млн. руб. </a:t>
            </a:r>
            <a:endParaRPr lang="ru-RU" sz="1400" dirty="0"/>
          </a:p>
        </p:txBody>
      </p:sp>
      <p:sp>
        <p:nvSpPr>
          <p:cNvPr id="1024" name="Прямоугольник 1023"/>
          <p:cNvSpPr/>
          <p:nvPr/>
        </p:nvSpPr>
        <p:spPr>
          <a:xfrm>
            <a:off x="8227234" y="3504457"/>
            <a:ext cx="24537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Включенные 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программу 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ВЗН  </a:t>
            </a:r>
          </a:p>
        </p:txBody>
      </p:sp>
      <p:sp>
        <p:nvSpPr>
          <p:cNvPr id="1025" name="Прямоугольник 1024"/>
          <p:cNvSpPr/>
          <p:nvPr/>
        </p:nvSpPr>
        <p:spPr>
          <a:xfrm>
            <a:off x="8301832" y="5862781"/>
            <a:ext cx="3743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dirty="0"/>
              <a:t> </a:t>
            </a:r>
            <a:r>
              <a:rPr lang="ru-RU" sz="1400" dirty="0" smtClean="0"/>
              <a:t>человека обеспечены на сумму 110 млн. руб.</a:t>
            </a:r>
            <a:endParaRPr lang="ru-RU" sz="1400" dirty="0"/>
          </a:p>
        </p:txBody>
      </p:sp>
      <p:sp>
        <p:nvSpPr>
          <p:cNvPr id="1027" name="Прямоугольник 1026"/>
          <p:cNvSpPr/>
          <p:nvPr/>
        </p:nvSpPr>
        <p:spPr>
          <a:xfrm>
            <a:off x="8283097" y="3738443"/>
            <a:ext cx="368883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2 262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sz="1400" dirty="0" smtClean="0"/>
              <a:t>человека, обеспечено 1341 человека </a:t>
            </a:r>
          </a:p>
          <a:p>
            <a:r>
              <a:rPr lang="ru-RU" sz="1400" dirty="0" smtClean="0"/>
              <a:t>на сумму 741 млн. руб. </a:t>
            </a:r>
            <a:endParaRPr lang="ru-RU" sz="1400" dirty="0"/>
          </a:p>
        </p:txBody>
      </p:sp>
      <p:sp>
        <p:nvSpPr>
          <p:cNvPr id="1029" name="Прямоугольник 1028"/>
          <p:cNvSpPr/>
          <p:nvPr/>
        </p:nvSpPr>
        <p:spPr>
          <a:xfrm>
            <a:off x="8283097" y="4856745"/>
            <a:ext cx="274145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r>
              <a:rPr lang="ru-RU" dirty="0"/>
              <a:t> </a:t>
            </a:r>
            <a:r>
              <a:rPr lang="ru-RU" sz="1400" dirty="0" smtClean="0"/>
              <a:t>человек, обеспечено 18 детей </a:t>
            </a:r>
          </a:p>
          <a:p>
            <a:r>
              <a:rPr lang="ru-RU" sz="1400" dirty="0" smtClean="0"/>
              <a:t>на сумму 195,9 млн. руб. </a:t>
            </a:r>
            <a:endParaRPr lang="ru-RU" sz="1400" dirty="0"/>
          </a:p>
        </p:txBody>
      </p:sp>
      <p:pic>
        <p:nvPicPr>
          <p:cNvPr id="38" name="Picture 52" descr="https://noderight.com/noderight/nricon/patient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097" y="1330484"/>
            <a:ext cx="428026" cy="42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Прямоугольник 1029"/>
          <p:cNvSpPr/>
          <p:nvPr/>
        </p:nvSpPr>
        <p:spPr>
          <a:xfrm>
            <a:off x="8243164" y="4647566"/>
            <a:ext cx="23310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Фонд поддержки «Круг добра» </a:t>
            </a:r>
          </a:p>
        </p:txBody>
      </p:sp>
      <p:sp>
        <p:nvSpPr>
          <p:cNvPr id="1031" name="Прямоугольник 1030"/>
          <p:cNvSpPr/>
          <p:nvPr/>
        </p:nvSpPr>
        <p:spPr>
          <a:xfrm>
            <a:off x="8296019" y="5673337"/>
            <a:ext cx="13676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Иные </a:t>
            </a:r>
            <a:r>
              <a:rPr lang="ru-RU" sz="1400" dirty="0" err="1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орфанные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38" name="Овал 1037"/>
          <p:cNvSpPr/>
          <p:nvPr/>
        </p:nvSpPr>
        <p:spPr>
          <a:xfrm>
            <a:off x="7945198" y="2980662"/>
            <a:ext cx="180000" cy="180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927322" y="3963353"/>
            <a:ext cx="180000" cy="18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954292" y="5128164"/>
            <a:ext cx="180000" cy="180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7979118" y="6087118"/>
            <a:ext cx="180000" cy="1800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7" name="Диаграмма 56"/>
          <p:cNvGraphicFramePr/>
          <p:nvPr>
            <p:extLst>
              <p:ext uri="{D42A27DB-BD31-4B8C-83A1-F6EECF244321}">
                <p14:modId xmlns:p14="http://schemas.microsoft.com/office/powerpoint/2010/main" val="1665513027"/>
              </p:ext>
            </p:extLst>
          </p:nvPr>
        </p:nvGraphicFramePr>
        <p:xfrm>
          <a:off x="6723729" y="697388"/>
          <a:ext cx="3503114" cy="1733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848" y="4294281"/>
            <a:ext cx="6431837" cy="6097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3885852" y="974547"/>
            <a:ext cx="1989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редких заболеваний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242749" y="3404132"/>
            <a:ext cx="26629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нозологических групп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272161" y="5913175"/>
            <a:ext cx="30120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53</a:t>
            </a:r>
            <a:r>
              <a:rPr lang="ru-RU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заболевания</a:t>
            </a:r>
            <a:endParaRPr lang="ru-RU" sz="16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0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875062146"/>
              </p:ext>
            </p:extLst>
          </p:nvPr>
        </p:nvGraphicFramePr>
        <p:xfrm>
          <a:off x="692505" y="999774"/>
          <a:ext cx="7249834" cy="4833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1847112666"/>
              </p:ext>
            </p:extLst>
          </p:nvPr>
        </p:nvGraphicFramePr>
        <p:xfrm>
          <a:off x="1257739" y="1343558"/>
          <a:ext cx="6209117" cy="4145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050" name="Picture 2" descr="https://variant33.ru/uploads/files/img/news/2021/sentyabrr/sep2/Lgo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4" r="55743"/>
          <a:stretch/>
        </p:blipFill>
        <p:spPr bwMode="auto">
          <a:xfrm flipH="1">
            <a:off x="8866909" y="0"/>
            <a:ext cx="3325091" cy="694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904" y="266702"/>
            <a:ext cx="75834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+mj-lt"/>
              </a:rPr>
              <a:t>Финансовое обеспечение медицинской помощи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12030" y="3952823"/>
            <a:ext cx="2882083" cy="857123"/>
          </a:xfrm>
          <a:prstGeom prst="roundRect">
            <a:avLst>
              <a:gd name="adj" fmla="val 8088"/>
            </a:avLst>
          </a:prstGeom>
          <a:solidFill>
            <a:schemeClr val="bg1"/>
          </a:solidFill>
          <a:ln>
            <a:noFill/>
          </a:ln>
          <a:effectLst>
            <a:outerShdw blurRad="254000" dist="38100" dir="2700000" sx="96000" sy="9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83970" y="1228449"/>
            <a:ext cx="3325756" cy="1685345"/>
          </a:xfrm>
          <a:prstGeom prst="roundRect">
            <a:avLst>
              <a:gd name="adj" fmla="val 8088"/>
            </a:avLst>
          </a:prstGeom>
          <a:solidFill>
            <a:schemeClr val="accent1"/>
          </a:solidFill>
          <a:ln>
            <a:noFill/>
          </a:ln>
          <a:effectLst>
            <a:outerShdw blurRad="254000" dist="38100" dir="2700000" sx="96000" sy="9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362014" y="1373603"/>
            <a:ext cx="30256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Льготное лекарственное обеспечение пациентов </a:t>
            </a:r>
          </a:p>
          <a:p>
            <a:r>
              <a:rPr lang="ru-RU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орфанными</a:t>
            </a:r>
            <a:r>
              <a:rPr lang="ru-RU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заболеваниями в автономном округе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197874" y="4124724"/>
            <a:ext cx="13539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региональный бюджет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320856" y="3181869"/>
            <a:ext cx="20069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1 306,3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млн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33349" y="1108212"/>
            <a:ext cx="2169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бюджет</a:t>
            </a:r>
          </a:p>
          <a:p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745,6 млн руб. </a:t>
            </a:r>
            <a:endParaRPr lang="ru-RU" b="1" dirty="0"/>
          </a:p>
        </p:txBody>
      </p:sp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:p14="http://schemas.microsoft.com/office/powerpoint/2010/main" val="2709846021"/>
              </p:ext>
            </p:extLst>
          </p:nvPr>
        </p:nvGraphicFramePr>
        <p:xfrm>
          <a:off x="1782281" y="1639370"/>
          <a:ext cx="5144022" cy="3519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346190" y="1754543"/>
            <a:ext cx="821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ru-RU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051" name="Прямоугольник 2050"/>
          <p:cNvSpPr/>
          <p:nvPr/>
        </p:nvSpPr>
        <p:spPr>
          <a:xfrm>
            <a:off x="5275151" y="5561436"/>
            <a:ext cx="27767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Бюджет Фонда «Круг добра» </a:t>
            </a:r>
          </a:p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195,9 млн руб. </a:t>
            </a:r>
            <a:endParaRPr lang="ru-RU" b="1" dirty="0"/>
          </a:p>
        </p:txBody>
      </p:sp>
      <p:sp>
        <p:nvSpPr>
          <p:cNvPr id="2052" name="Прямоугольник 2051"/>
          <p:cNvSpPr/>
          <p:nvPr/>
        </p:nvSpPr>
        <p:spPr>
          <a:xfrm>
            <a:off x="333349" y="5556510"/>
            <a:ext cx="2202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Региональный бюджет</a:t>
            </a:r>
          </a:p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364,8 млн руб. </a:t>
            </a:r>
            <a:endParaRPr lang="ru-RU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20904" y="4913266"/>
            <a:ext cx="821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ru-RU" dirty="0">
                <a:solidFill>
                  <a:schemeClr val="accent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297072" y="4748048"/>
            <a:ext cx="821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dirty="0">
                <a:solidFill>
                  <a:schemeClr val="accent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8183970" y="2989843"/>
            <a:ext cx="2910144" cy="857123"/>
          </a:xfrm>
          <a:prstGeom prst="roundRect">
            <a:avLst>
              <a:gd name="adj" fmla="val 8088"/>
            </a:avLst>
          </a:prstGeom>
          <a:solidFill>
            <a:schemeClr val="bg1"/>
          </a:solidFill>
          <a:ln>
            <a:noFill/>
          </a:ln>
          <a:effectLst>
            <a:outerShdw blurRad="254000" dist="38100" dir="2700000" sx="96000" sy="9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166331" y="3141925"/>
            <a:ext cx="12397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бюджет</a:t>
            </a:r>
            <a:endParaRPr lang="ru-RU" sz="1400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8212030" y="4916654"/>
            <a:ext cx="2882083" cy="857123"/>
          </a:xfrm>
          <a:prstGeom prst="roundRect">
            <a:avLst>
              <a:gd name="adj" fmla="val 8088"/>
            </a:avLst>
          </a:prstGeom>
          <a:solidFill>
            <a:schemeClr val="bg1"/>
          </a:solidFill>
          <a:ln>
            <a:noFill/>
          </a:ln>
          <a:effectLst>
            <a:outerShdw blurRad="254000" dist="38100" dir="2700000" sx="96000" sy="9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27494" y="5101991"/>
            <a:ext cx="12946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бюджет Фонда «Круг добра»</a:t>
            </a:r>
          </a:p>
        </p:txBody>
      </p:sp>
      <p:sp>
        <p:nvSpPr>
          <p:cNvPr id="2054" name="Стрелка вниз 2053"/>
          <p:cNvSpPr/>
          <p:nvPr/>
        </p:nvSpPr>
        <p:spPr>
          <a:xfrm>
            <a:off x="8276336" y="2701307"/>
            <a:ext cx="702471" cy="2855754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56" name="Соединительная линия уступом 2055"/>
          <p:cNvCxnSpPr/>
          <p:nvPr/>
        </p:nvCxnSpPr>
        <p:spPr>
          <a:xfrm flipV="1">
            <a:off x="407988" y="1973767"/>
            <a:ext cx="2128208" cy="488662"/>
          </a:xfrm>
          <a:prstGeom prst="bentConnector3">
            <a:avLst>
              <a:gd name="adj1" fmla="val 6824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оединительная линия уступом 45"/>
          <p:cNvCxnSpPr/>
          <p:nvPr/>
        </p:nvCxnSpPr>
        <p:spPr>
          <a:xfrm>
            <a:off x="393611" y="4636325"/>
            <a:ext cx="3568502" cy="611410"/>
          </a:xfrm>
          <a:prstGeom prst="bentConnector3">
            <a:avLst>
              <a:gd name="adj1" fmla="val 44384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Соединительная линия уступом 2064"/>
          <p:cNvCxnSpPr/>
          <p:nvPr/>
        </p:nvCxnSpPr>
        <p:spPr>
          <a:xfrm rot="10800000">
            <a:off x="5548167" y="4271375"/>
            <a:ext cx="1497812" cy="1217836"/>
          </a:xfrm>
          <a:prstGeom prst="bentConnector3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7" name="Picture 6" descr="https://cdn-icons-png.flaticon.com/512/153/153107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645" y="2228959"/>
            <a:ext cx="564646" cy="52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30091" y="2805177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2021 год</a:t>
            </a:r>
          </a:p>
        </p:txBody>
      </p:sp>
    </p:spTree>
    <p:extLst>
      <p:ext uri="{BB962C8B-B14F-4D97-AF65-F5344CB8AC3E}">
        <p14:creationId xmlns:p14="http://schemas.microsoft.com/office/powerpoint/2010/main" val="3181305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7326" y="268782"/>
            <a:ext cx="114446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/>
                </a:solidFill>
                <a:latin typeface="+mj-lt"/>
              </a:rPr>
              <a:t>Жизнеугрожающие</a:t>
            </a:r>
            <a:r>
              <a:rPr lang="ru-RU" sz="2400" b="1" dirty="0">
                <a:solidFill>
                  <a:schemeClr val="accent1"/>
                </a:solidFill>
                <a:latin typeface="+mj-lt"/>
              </a:rPr>
              <a:t> и хронические прогрессирующие редкие (</a:t>
            </a:r>
            <a:r>
              <a:rPr lang="ru-RU" sz="2400" b="1" dirty="0" err="1">
                <a:solidFill>
                  <a:schemeClr val="accent1"/>
                </a:solidFill>
                <a:latin typeface="+mj-lt"/>
              </a:rPr>
              <a:t>орфанные</a:t>
            </a:r>
            <a:r>
              <a:rPr lang="ru-RU" sz="2400" b="1" dirty="0">
                <a:solidFill>
                  <a:schemeClr val="accent1"/>
                </a:solidFill>
                <a:latin typeface="+mj-lt"/>
              </a:rPr>
              <a:t>) заболевания, приводящие к сокращению продолжительности жизни гражданина или инвалидности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(перечень 24)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7326" y="1469111"/>
            <a:ext cx="8100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Обеспечение за счет средств бюджета автономного округа проводится в полном объёме в соответствии с заявленной потребностью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733646"/>
              </p:ext>
            </p:extLst>
          </p:nvPr>
        </p:nvGraphicFramePr>
        <p:xfrm>
          <a:off x="6425937" y="3058925"/>
          <a:ext cx="5336002" cy="3202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2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7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6043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2020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2021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1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Всего отпущено рецептов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3369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3235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2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Общая сумма, 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тыс. руб.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211 526,83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252 103,83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06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Средняя стоимость одного рецепта, 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руб.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62 786,24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77 956,51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06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Средняя стоимость лечения 1 пациента, руб.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1 168 656,52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1 320 362,88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347366" y="2285358"/>
            <a:ext cx="55054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пациентов с </a:t>
            </a:r>
            <a:r>
              <a:rPr lang="ru-RU" altLang="ru-RU" sz="16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жизнеугрожающими</a:t>
            </a:r>
            <a:r>
              <a:rPr lang="ru-RU" altLang="ru-RU" sz="16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и хроническими прогрессирующими редкими (</a:t>
            </a:r>
            <a:r>
              <a:rPr lang="ru-RU" altLang="ru-RU" sz="16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орфанными</a:t>
            </a:r>
            <a:r>
              <a:rPr lang="ru-RU" altLang="ru-RU" sz="16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) заболеваниями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504521417"/>
              </p:ext>
            </p:extLst>
          </p:nvPr>
        </p:nvGraphicFramePr>
        <p:xfrm>
          <a:off x="-182050" y="2285358"/>
          <a:ext cx="6190219" cy="4545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584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с двумя скругленными соседними углами 29"/>
          <p:cNvSpPr/>
          <p:nvPr/>
        </p:nvSpPr>
        <p:spPr>
          <a:xfrm rot="5400000">
            <a:off x="-738312" y="730700"/>
            <a:ext cx="6858003" cy="5415573"/>
          </a:xfrm>
          <a:prstGeom prst="round2SameRect">
            <a:avLst>
              <a:gd name="adj1" fmla="val 19667"/>
              <a:gd name="adj2" fmla="val 0"/>
            </a:avLst>
          </a:prstGeom>
          <a:solidFill>
            <a:srgbClr val="F2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7988" y="368300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+mj-lt"/>
              </a:rPr>
              <a:t>Дорогостоящее лечение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98120" y="1858498"/>
            <a:ext cx="28873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</a:rPr>
              <a:t>средняя стоимость лечения 1 пациента в год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96987" y="1214417"/>
            <a:ext cx="3701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Пароксизмальная ночная гемоглобинурия (</a:t>
            </a:r>
            <a:r>
              <a:rPr lang="ru-RU" dirty="0" err="1"/>
              <a:t>Маркиафавы-Микели</a:t>
            </a:r>
            <a:r>
              <a:rPr lang="ru-RU" dirty="0"/>
              <a:t>)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96987" y="2153798"/>
            <a:ext cx="2379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12 940,5 </a:t>
            </a:r>
            <a:r>
              <a:rPr lang="ru-RU" dirty="0"/>
              <a:t>тыс.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16235" y="2942785"/>
            <a:ext cx="3890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Идиопатическая тромбоцитопеническая пурпура (синдром Эванса)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16235" y="3576083"/>
            <a:ext cx="25234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</a:rPr>
              <a:t>средняя стоимость лечения 1 пациента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81488" y="3820610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1 659,7 </a:t>
            </a:r>
            <a:r>
              <a:rPr lang="ru-RU" dirty="0"/>
              <a:t>тыс. 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996987" y="4698435"/>
            <a:ext cx="4066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Легочная (артериальная) гипертензия (идиопатическая) (первичная)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16235" y="5621287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1 442,5 </a:t>
            </a:r>
            <a:r>
              <a:rPr lang="ru-RU" dirty="0"/>
              <a:t>тыс. руб.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16235" y="5324968"/>
            <a:ext cx="25234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</a:rPr>
              <a:t>средняя стоимость лечения 1 пациента</a:t>
            </a:r>
          </a:p>
        </p:txBody>
      </p:sp>
      <p:grpSp>
        <p:nvGrpSpPr>
          <p:cNvPr id="33" name="Группа 32"/>
          <p:cNvGrpSpPr/>
          <p:nvPr/>
        </p:nvGrpSpPr>
        <p:grpSpPr>
          <a:xfrm>
            <a:off x="466784" y="1412529"/>
            <a:ext cx="304323" cy="304323"/>
            <a:chOff x="152034" y="1295877"/>
            <a:chExt cx="412956" cy="412956"/>
          </a:xfrm>
        </p:grpSpPr>
        <p:sp>
          <p:nvSpPr>
            <p:cNvPr id="37" name="Скругленный прямоугольник 36"/>
            <p:cNvSpPr/>
            <p:nvPr/>
          </p:nvSpPr>
          <p:spPr>
            <a:xfrm rot="2560495">
              <a:off x="152034" y="1295877"/>
              <a:ext cx="412956" cy="412956"/>
            </a:xfrm>
            <a:prstGeom prst="roundRect">
              <a:avLst>
                <a:gd name="adj" fmla="val 18502"/>
              </a:avLst>
            </a:prstGeom>
            <a:gradFill flip="none" rotWithShape="1">
              <a:gsLst>
                <a:gs pos="0">
                  <a:schemeClr val="accent1"/>
                </a:gs>
                <a:gs pos="97000">
                  <a:schemeClr val="accent5"/>
                </a:gs>
                <a:gs pos="42000">
                  <a:schemeClr val="accent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42900" dist="254000" dir="5400000" sx="70000" sy="70000" algn="t" rotWithShape="0">
                <a:srgbClr val="05C4DF">
                  <a:alpha val="2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Нашивка 37"/>
            <p:cNvSpPr/>
            <p:nvPr/>
          </p:nvSpPr>
          <p:spPr>
            <a:xfrm>
              <a:off x="278311" y="1392209"/>
              <a:ext cx="192504" cy="23148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466784" y="3147350"/>
            <a:ext cx="304323" cy="304323"/>
            <a:chOff x="152034" y="1295877"/>
            <a:chExt cx="412956" cy="412956"/>
          </a:xfrm>
        </p:grpSpPr>
        <p:sp>
          <p:nvSpPr>
            <p:cNvPr id="41" name="Скругленный прямоугольник 40"/>
            <p:cNvSpPr/>
            <p:nvPr/>
          </p:nvSpPr>
          <p:spPr>
            <a:xfrm rot="2560495">
              <a:off x="152034" y="1295877"/>
              <a:ext cx="412956" cy="412956"/>
            </a:xfrm>
            <a:prstGeom prst="roundRect">
              <a:avLst>
                <a:gd name="adj" fmla="val 18502"/>
              </a:avLst>
            </a:prstGeom>
            <a:gradFill flip="none" rotWithShape="1">
              <a:gsLst>
                <a:gs pos="0">
                  <a:schemeClr val="accent1"/>
                </a:gs>
                <a:gs pos="97000">
                  <a:schemeClr val="accent5"/>
                </a:gs>
                <a:gs pos="42000">
                  <a:schemeClr val="accent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42900" dist="254000" dir="5400000" sx="70000" sy="70000" algn="t" rotWithShape="0">
                <a:srgbClr val="05C4DF">
                  <a:alpha val="2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Нашивка 41"/>
            <p:cNvSpPr/>
            <p:nvPr/>
          </p:nvSpPr>
          <p:spPr>
            <a:xfrm>
              <a:off x="278311" y="1392209"/>
              <a:ext cx="192504" cy="23148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466784" y="4923975"/>
            <a:ext cx="304323" cy="304323"/>
            <a:chOff x="152034" y="1295877"/>
            <a:chExt cx="412956" cy="412956"/>
          </a:xfrm>
        </p:grpSpPr>
        <p:sp>
          <p:nvSpPr>
            <p:cNvPr id="44" name="Скругленный прямоугольник 43"/>
            <p:cNvSpPr/>
            <p:nvPr/>
          </p:nvSpPr>
          <p:spPr>
            <a:xfrm rot="2560495">
              <a:off x="152034" y="1295877"/>
              <a:ext cx="412956" cy="412956"/>
            </a:xfrm>
            <a:prstGeom prst="roundRect">
              <a:avLst>
                <a:gd name="adj" fmla="val 18502"/>
              </a:avLst>
            </a:prstGeom>
            <a:gradFill flip="none" rotWithShape="1">
              <a:gsLst>
                <a:gs pos="0">
                  <a:schemeClr val="accent1"/>
                </a:gs>
                <a:gs pos="97000">
                  <a:schemeClr val="accent5"/>
                </a:gs>
                <a:gs pos="42000">
                  <a:schemeClr val="accent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42900" dist="254000" dir="5400000" sx="70000" sy="70000" algn="t" rotWithShape="0">
                <a:srgbClr val="05C4DF">
                  <a:alpha val="2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Нашивка 44"/>
            <p:cNvSpPr/>
            <p:nvPr/>
          </p:nvSpPr>
          <p:spPr>
            <a:xfrm>
              <a:off x="278311" y="1392209"/>
              <a:ext cx="192504" cy="23148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5819506" y="1396832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внесение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изменений в Федеральный закон от 21 ноября 2011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№ 323-ФЗ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«Об основах охраны здоровья граждан и Российской Федерации» в части организации обеспечения лекарственными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препаратами и </a:t>
            </a:r>
            <a:r>
              <a:rPr lang="ru-RU" b="1" dirty="0" smtClean="0">
                <a:latin typeface="Times New Roman" panose="02020603050405020304" pitchFamily="18" charset="0"/>
              </a:rPr>
              <a:t>включение </a:t>
            </a:r>
            <a:r>
              <a:rPr lang="ru-RU" b="1" dirty="0">
                <a:latin typeface="Times New Roman" panose="02020603050405020304" pitchFamily="18" charset="0"/>
              </a:rPr>
              <a:t>в программу </a:t>
            </a:r>
            <a:r>
              <a:rPr lang="ru-RU" b="1" dirty="0" smtClean="0">
                <a:latin typeface="Times New Roman" panose="02020603050405020304" pitchFamily="18" charset="0"/>
              </a:rPr>
              <a:t>ВЗН следующих заболеваний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Пароксизмальная 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ночная гемоглобинурия (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Маркиафавы-Микели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);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latin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Идиопатическая тромбоцитопеническая пурпура (синдром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Эванса);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latin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Легочная (артериальная) гипертензия (идиопатическая) (первичная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819506" y="31357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Предложения: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927" y="313576"/>
            <a:ext cx="957155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8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84561" y="237921"/>
            <a:ext cx="5551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chemeClr val="accent1"/>
                </a:solidFill>
                <a:latin typeface="+mj-lt"/>
              </a:rPr>
              <a:t>Высокозатратные</a:t>
            </a:r>
            <a:r>
              <a:rPr lang="ru-RU" sz="2400" b="1" dirty="0">
                <a:solidFill>
                  <a:schemeClr val="accent1"/>
                </a:solidFill>
                <a:latin typeface="+mj-lt"/>
              </a:rPr>
              <a:t> нозологии (ВЗН)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693365"/>
              </p:ext>
            </p:extLst>
          </p:nvPr>
        </p:nvGraphicFramePr>
        <p:xfrm>
          <a:off x="379967" y="4271880"/>
          <a:ext cx="5687457" cy="18916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3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18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215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34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Обеспечено, чел.</a:t>
                      </a: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1291</a:t>
                      </a: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1284</a:t>
                      </a: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1341</a:t>
                      </a: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7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Стоимость, тыс.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руб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570 735,24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623 203,23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741 659,82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01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Средняя стоимость лечения 1 пациента, руб.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442 192,95</a:t>
                      </a: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500 483,23</a:t>
                      </a: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573 817,01</a:t>
                      </a: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53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Средняя стоимость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 рецепта, руб.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61 529,54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70 293,2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87 441,98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36182" y="3811948"/>
            <a:ext cx="5802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пациентов в рамках реализации программы ВЗН</a:t>
            </a:r>
          </a:p>
          <a:p>
            <a:endParaRPr lang="ru-RU" altLang="ru-RU" sz="16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988" y="6306610"/>
            <a:ext cx="4241867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На отсроченном обеспечении рецепты отсутствуют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0014" y="748323"/>
            <a:ext cx="609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По программе ВЗН в автономный округ на региональный аптечный склад поступают лекарственные препараты, централизованно закупленные Минздравом России. 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594048599"/>
              </p:ext>
            </p:extLst>
          </p:nvPr>
        </p:nvGraphicFramePr>
        <p:xfrm>
          <a:off x="885825" y="2017545"/>
          <a:ext cx="10001250" cy="1887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527057" y="1669394"/>
            <a:ext cx="609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граждан, включенных в Регистр по программе ВЗН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660546" y="4271880"/>
            <a:ext cx="5467193" cy="2576523"/>
          </a:xfrm>
          <a:prstGeom prst="roundRect">
            <a:avLst>
              <a:gd name="adj" fmla="val 16614"/>
            </a:avLst>
          </a:prstGeom>
          <a:solidFill>
            <a:schemeClr val="accent1"/>
          </a:solidFill>
          <a:ln>
            <a:noFill/>
          </a:ln>
          <a:effectLst>
            <a:outerShdw blurRad="254000" dist="38100" dir="2700000" sx="96000" sy="9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669914" y="5006098"/>
            <a:ext cx="536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>
                    <a:lumMod val="9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Дополнительный объем финансирования за счет средств бюджета автономного округа, тыс. руб.</a:t>
            </a:r>
          </a:p>
          <a:p>
            <a:endParaRPr lang="ru-RU" sz="1600" b="1" dirty="0">
              <a:solidFill>
                <a:schemeClr val="bg1">
                  <a:lumMod val="9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669914" y="5578259"/>
            <a:ext cx="14490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3364354477"/>
              </p:ext>
            </p:extLst>
          </p:nvPr>
        </p:nvGraphicFramePr>
        <p:xfrm>
          <a:off x="6669914" y="5480785"/>
          <a:ext cx="5130703" cy="117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6678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6222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1200">
                <a:schemeClr val="accent1">
                  <a:lumMod val="50000"/>
                </a:schemeClr>
              </a:gs>
              <a:gs pos="100000">
                <a:srgbClr val="034D7A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8099954">
            <a:off x="839148" y="-1982116"/>
            <a:ext cx="5786046" cy="8538358"/>
          </a:xfrm>
          <a:custGeom>
            <a:avLst/>
            <a:gdLst>
              <a:gd name="connsiteX0" fmla="*/ 0 w 5786046"/>
              <a:gd name="connsiteY0" fmla="*/ 4636368 h 8538358"/>
              <a:gd name="connsiteX1" fmla="*/ 0 w 5786046"/>
              <a:gd name="connsiteY1" fmla="*/ 2893023 h 8538358"/>
              <a:gd name="connsiteX2" fmla="*/ 2893023 w 5786046"/>
              <a:gd name="connsiteY2" fmla="*/ 0 h 8538358"/>
              <a:gd name="connsiteX3" fmla="*/ 5786046 w 5786046"/>
              <a:gd name="connsiteY3" fmla="*/ 2893023 h 8538358"/>
              <a:gd name="connsiteX4" fmla="*/ 5786046 w 5786046"/>
              <a:gd name="connsiteY4" fmla="*/ 6654250 h 8538358"/>
              <a:gd name="connsiteX5" fmla="*/ 3901887 w 5786046"/>
              <a:gd name="connsiteY5" fmla="*/ 8538358 h 853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6046" h="8538358">
                <a:moveTo>
                  <a:pt x="0" y="4636368"/>
                </a:moveTo>
                <a:lnTo>
                  <a:pt x="0" y="2893023"/>
                </a:lnTo>
                <a:cubicBezTo>
                  <a:pt x="0" y="1295251"/>
                  <a:pt x="1295251" y="0"/>
                  <a:pt x="2893023" y="0"/>
                </a:cubicBezTo>
                <a:cubicBezTo>
                  <a:pt x="4490795" y="0"/>
                  <a:pt x="5786046" y="1295251"/>
                  <a:pt x="5786046" y="2893023"/>
                </a:cubicBezTo>
                <a:lnTo>
                  <a:pt x="5786046" y="6654250"/>
                </a:lnTo>
                <a:lnTo>
                  <a:pt x="3901887" y="85383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 rot="4920361">
            <a:off x="1815667" y="-1617946"/>
            <a:ext cx="7576741" cy="10437511"/>
          </a:xfrm>
          <a:prstGeom prst="round2SameRect">
            <a:avLst>
              <a:gd name="adj1" fmla="val 50000"/>
              <a:gd name="adj2" fmla="val 50000"/>
            </a:avLst>
          </a:prstGeom>
          <a:noFill/>
          <a:ln>
            <a:solidFill>
              <a:schemeClr val="bg1"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олилиния 10"/>
          <p:cNvSpPr/>
          <p:nvPr/>
        </p:nvSpPr>
        <p:spPr>
          <a:xfrm rot="8099954">
            <a:off x="283693" y="-2682996"/>
            <a:ext cx="6893177" cy="9940119"/>
          </a:xfrm>
          <a:custGeom>
            <a:avLst/>
            <a:gdLst>
              <a:gd name="connsiteX0" fmla="*/ 0 w 5786046"/>
              <a:gd name="connsiteY0" fmla="*/ 4636368 h 8538358"/>
              <a:gd name="connsiteX1" fmla="*/ 0 w 5786046"/>
              <a:gd name="connsiteY1" fmla="*/ 2893023 h 8538358"/>
              <a:gd name="connsiteX2" fmla="*/ 2893023 w 5786046"/>
              <a:gd name="connsiteY2" fmla="*/ 0 h 8538358"/>
              <a:gd name="connsiteX3" fmla="*/ 5786046 w 5786046"/>
              <a:gd name="connsiteY3" fmla="*/ 2893023 h 8538358"/>
              <a:gd name="connsiteX4" fmla="*/ 5786046 w 5786046"/>
              <a:gd name="connsiteY4" fmla="*/ 6654250 h 8538358"/>
              <a:gd name="connsiteX5" fmla="*/ 3901887 w 5786046"/>
              <a:gd name="connsiteY5" fmla="*/ 8538358 h 853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6046" h="8538358">
                <a:moveTo>
                  <a:pt x="0" y="4636368"/>
                </a:moveTo>
                <a:lnTo>
                  <a:pt x="0" y="2893023"/>
                </a:lnTo>
                <a:cubicBezTo>
                  <a:pt x="0" y="1295251"/>
                  <a:pt x="1295251" y="0"/>
                  <a:pt x="2893023" y="0"/>
                </a:cubicBezTo>
                <a:cubicBezTo>
                  <a:pt x="4490795" y="0"/>
                  <a:pt x="5786046" y="1295251"/>
                  <a:pt x="5786046" y="2893023"/>
                </a:cubicBezTo>
                <a:lnTo>
                  <a:pt x="5786046" y="6654250"/>
                </a:lnTo>
                <a:lnTo>
                  <a:pt x="3901887" y="8538358"/>
                </a:lnTo>
                <a:close/>
              </a:path>
            </a:pathLst>
          </a:custGeom>
          <a:noFill/>
          <a:ln>
            <a:solidFill>
              <a:schemeClr val="bg1"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665470" y="1463282"/>
            <a:ext cx="469929" cy="4699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060251" y="3438927"/>
            <a:ext cx="469929" cy="4699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165481" y="5502023"/>
            <a:ext cx="469929" cy="4699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338411" y="328736"/>
            <a:ext cx="2653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Обеспечение детей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58311" y="2750238"/>
            <a:ext cx="2224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Обеспечены в 2021 году в автономном округе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58311" y="3856002"/>
            <a:ext cx="30674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спинальная мышечная атрофия, мышечная атрофия </a:t>
            </a:r>
            <a:r>
              <a:rPr lang="ru-RU" sz="1400" dirty="0" err="1">
                <a:solidFill>
                  <a:schemeClr val="bg1"/>
                </a:solidFill>
              </a:rPr>
              <a:t>Дюшенна</a:t>
            </a:r>
            <a:r>
              <a:rPr lang="ru-RU" sz="1400" dirty="0">
                <a:solidFill>
                  <a:schemeClr val="bg1"/>
                </a:solidFill>
              </a:rPr>
              <a:t>-Беккера, </a:t>
            </a:r>
            <a:r>
              <a:rPr lang="ru-RU" sz="1400" dirty="0" err="1">
                <a:solidFill>
                  <a:schemeClr val="bg1"/>
                </a:solidFill>
              </a:rPr>
              <a:t>муковисцидоз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гипер</a:t>
            </a:r>
            <a:r>
              <a:rPr lang="ru-RU" sz="1400" dirty="0">
                <a:solidFill>
                  <a:schemeClr val="bg1"/>
                </a:solidFill>
              </a:rPr>
              <a:t>-</a:t>
            </a:r>
            <a:r>
              <a:rPr lang="en-US" sz="1400" dirty="0" err="1">
                <a:solidFill>
                  <a:schemeClr val="bg1"/>
                </a:solidFill>
              </a:rPr>
              <a:t>IgD</a:t>
            </a:r>
            <a:r>
              <a:rPr lang="en-US" sz="1400" dirty="0">
                <a:solidFill>
                  <a:schemeClr val="bg1"/>
                </a:solidFill>
              </a:rPr>
              <a:t>-</a:t>
            </a:r>
            <a:r>
              <a:rPr lang="ru-RU" sz="1400" dirty="0">
                <a:solidFill>
                  <a:schemeClr val="bg1"/>
                </a:solidFill>
              </a:rPr>
              <a:t>синдром/ синдром дефицита </a:t>
            </a:r>
            <a:r>
              <a:rPr lang="ru-RU" sz="1400" dirty="0" err="1">
                <a:solidFill>
                  <a:schemeClr val="bg1"/>
                </a:solidFill>
              </a:rPr>
              <a:t>мевалонат-киназы</a:t>
            </a:r>
            <a:r>
              <a:rPr lang="ru-RU" sz="1400" dirty="0">
                <a:solidFill>
                  <a:schemeClr val="bg1"/>
                </a:solidFill>
              </a:rPr>
              <a:t> (</a:t>
            </a:r>
            <a:r>
              <a:rPr lang="en-US" sz="1400" dirty="0">
                <a:solidFill>
                  <a:schemeClr val="bg1"/>
                </a:solidFill>
              </a:rPr>
              <a:t>HIDS/MKD)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00523" y="5368988"/>
            <a:ext cx="364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в информационный ресурс Фонда «Круг добра»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32721" y="4832578"/>
            <a:ext cx="2665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 по </a:t>
            </a:r>
            <a:r>
              <a:rPr lang="ru-RU" sz="44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r>
              <a:rPr lang="ru-RU" sz="1400" b="1" dirty="0">
                <a:solidFill>
                  <a:schemeClr val="bg1"/>
                </a:solidFill>
              </a:rPr>
              <a:t> детям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67309" y="304158"/>
            <a:ext cx="3133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+mj-lt"/>
              </a:rPr>
              <a:t>Фонд «Круг добра»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36095" y="2001970"/>
            <a:ext cx="6216195" cy="6216195"/>
            <a:chOff x="-2018965" y="1795989"/>
            <a:chExt cx="5299542" cy="5299542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 rotWithShape="1">
            <a:blip r:embed="rId3"/>
            <a:srcRect l="12569" t="11078" r="3007" b="4779"/>
            <a:stretch/>
          </p:blipFill>
          <p:spPr>
            <a:xfrm>
              <a:off x="-1934309" y="1993132"/>
              <a:ext cx="5117123" cy="2867389"/>
            </a:xfrm>
            <a:prstGeom prst="rect">
              <a:avLst/>
            </a:prstGeom>
          </p:spPr>
        </p:pic>
        <p:pic>
          <p:nvPicPr>
            <p:cNvPr id="22" name="Picture 4" descr="https://i.pinimg.com/originals/eb/f3/a8/ebf3a8b9000ce2ebe8d497d64f11bad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18965" y="1795989"/>
              <a:ext cx="5299542" cy="5299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Прямоугольник 24"/>
          <p:cNvSpPr/>
          <p:nvPr/>
        </p:nvSpPr>
        <p:spPr>
          <a:xfrm>
            <a:off x="332218" y="829696"/>
            <a:ext cx="609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Основной целью деятельности фонда является дополнительное финансовое обеспечение оказания медицинской помощи детям 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с тяжелыми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жизнеугрожающими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и хроническими заболеваниями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-2652419" y="-1109028"/>
            <a:ext cx="6096001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-1332284" y="-12201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27242" y="626235"/>
            <a:ext cx="7056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53</a:t>
            </a:r>
            <a:r>
              <a:rPr lang="ru-RU" dirty="0">
                <a:solidFill>
                  <a:schemeClr val="bg1"/>
                </a:solidFill>
              </a:rPr>
              <a:t> 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01519" y="657988"/>
            <a:ext cx="75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dirty="0">
                <a:solidFill>
                  <a:schemeClr val="bg1"/>
                </a:solidFill>
              </a:rPr>
              <a:t> 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687862" y="1196012"/>
            <a:ext cx="26709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наименования лекарственных препаратов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32294" y="1219701"/>
            <a:ext cx="10727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заболевания</a:t>
            </a:r>
            <a:endParaRPr lang="ru-RU" sz="1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8386885" y="1656892"/>
            <a:ext cx="471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>
                <a:solidFill>
                  <a:schemeClr val="bg1"/>
                </a:solidFill>
              </a:rPr>
              <a:t> 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72506" y="1740360"/>
            <a:ext cx="2443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наименованиям медицинских изделий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905013" y="3231223"/>
            <a:ext cx="12939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b="1" dirty="0">
                <a:solidFill>
                  <a:schemeClr val="bg1"/>
                </a:solidFill>
              </a:rPr>
              <a:t> детей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206012" y="4869363"/>
            <a:ext cx="1392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Внесены сведения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7594" y="4599398"/>
            <a:ext cx="469433" cy="46943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635410" y="5860395"/>
            <a:ext cx="42893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ru-RU" sz="2000" dirty="0" smtClean="0"/>
              <a:t>Время ожидания лекарственных препаратов </a:t>
            </a:r>
            <a:r>
              <a:rPr lang="ru-RU" sz="3200" dirty="0" smtClean="0"/>
              <a:t>от 4 до 7 месяцев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621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олилиния 59"/>
          <p:cNvSpPr/>
          <p:nvPr/>
        </p:nvSpPr>
        <p:spPr>
          <a:xfrm>
            <a:off x="5745810" y="5440414"/>
            <a:ext cx="4492204" cy="665652"/>
          </a:xfrm>
          <a:custGeom>
            <a:avLst/>
            <a:gdLst>
              <a:gd name="connsiteX0" fmla="*/ 0 w 4032156"/>
              <a:gd name="connsiteY0" fmla="*/ 332825 h 665652"/>
              <a:gd name="connsiteX1" fmla="*/ 0 w 4032156"/>
              <a:gd name="connsiteY1" fmla="*/ 332826 h 665652"/>
              <a:gd name="connsiteX2" fmla="*/ 0 w 4032156"/>
              <a:gd name="connsiteY2" fmla="*/ 332826 h 665652"/>
              <a:gd name="connsiteX3" fmla="*/ 332826 w 4032156"/>
              <a:gd name="connsiteY3" fmla="*/ 0 h 665652"/>
              <a:gd name="connsiteX4" fmla="*/ 1732276 w 4032156"/>
              <a:gd name="connsiteY4" fmla="*/ 0 h 665652"/>
              <a:gd name="connsiteX5" fmla="*/ 1700505 w 4032156"/>
              <a:gd name="connsiteY5" fmla="*/ 9862 h 665652"/>
              <a:gd name="connsiteX6" fmla="*/ 1523385 w 4032156"/>
              <a:gd name="connsiteY6" fmla="*/ 186982 h 665652"/>
              <a:gd name="connsiteX7" fmla="*/ 1497230 w 4032156"/>
              <a:gd name="connsiteY7" fmla="*/ 316533 h 665652"/>
              <a:gd name="connsiteX8" fmla="*/ 1497230 w 4032156"/>
              <a:gd name="connsiteY8" fmla="*/ 316532 h 665652"/>
              <a:gd name="connsiteX9" fmla="*/ 1497230 w 4032156"/>
              <a:gd name="connsiteY9" fmla="*/ 316533 h 665652"/>
              <a:gd name="connsiteX10" fmla="*/ 1497230 w 4032156"/>
              <a:gd name="connsiteY10" fmla="*/ 316533 h 665652"/>
              <a:gd name="connsiteX11" fmla="*/ 1523385 w 4032156"/>
              <a:gd name="connsiteY11" fmla="*/ 446083 h 665652"/>
              <a:gd name="connsiteX12" fmla="*/ 1830056 w 4032156"/>
              <a:gd name="connsiteY12" fmla="*/ 649358 h 665652"/>
              <a:gd name="connsiteX13" fmla="*/ 4032156 w 4032156"/>
              <a:gd name="connsiteY13" fmla="*/ 649359 h 665652"/>
              <a:gd name="connsiteX14" fmla="*/ 4001450 w 4032156"/>
              <a:gd name="connsiteY14" fmla="*/ 658890 h 665652"/>
              <a:gd name="connsiteX15" fmla="*/ 3934374 w 4032156"/>
              <a:gd name="connsiteY15" fmla="*/ 665652 h 665652"/>
              <a:gd name="connsiteX16" fmla="*/ 332826 w 4032156"/>
              <a:gd name="connsiteY16" fmla="*/ 665651 h 665652"/>
              <a:gd name="connsiteX17" fmla="*/ 26155 w 4032156"/>
              <a:gd name="connsiteY17" fmla="*/ 462376 h 665652"/>
              <a:gd name="connsiteX18" fmla="*/ 0 w 4032156"/>
              <a:gd name="connsiteY18" fmla="*/ 332826 h 665652"/>
              <a:gd name="connsiteX19" fmla="*/ 26155 w 4032156"/>
              <a:gd name="connsiteY19" fmla="*/ 203275 h 665652"/>
              <a:gd name="connsiteX20" fmla="*/ 332826 w 4032156"/>
              <a:gd name="connsiteY20" fmla="*/ 0 h 66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32156" h="665652">
                <a:moveTo>
                  <a:pt x="0" y="332825"/>
                </a:moveTo>
                <a:lnTo>
                  <a:pt x="0" y="332826"/>
                </a:lnTo>
                <a:lnTo>
                  <a:pt x="0" y="332826"/>
                </a:lnTo>
                <a:close/>
                <a:moveTo>
                  <a:pt x="332826" y="0"/>
                </a:moveTo>
                <a:lnTo>
                  <a:pt x="1732276" y="0"/>
                </a:lnTo>
                <a:lnTo>
                  <a:pt x="1700505" y="9862"/>
                </a:lnTo>
                <a:cubicBezTo>
                  <a:pt x="1620868" y="43546"/>
                  <a:pt x="1557069" y="107345"/>
                  <a:pt x="1523385" y="186982"/>
                </a:cubicBezTo>
                <a:lnTo>
                  <a:pt x="1497230" y="316533"/>
                </a:lnTo>
                <a:lnTo>
                  <a:pt x="1497230" y="316532"/>
                </a:lnTo>
                <a:lnTo>
                  <a:pt x="1497230" y="316533"/>
                </a:lnTo>
                <a:lnTo>
                  <a:pt x="1497230" y="316533"/>
                </a:lnTo>
                <a:lnTo>
                  <a:pt x="1523385" y="446083"/>
                </a:lnTo>
                <a:cubicBezTo>
                  <a:pt x="1573911" y="565540"/>
                  <a:pt x="1692195" y="649358"/>
                  <a:pt x="1830056" y="649358"/>
                </a:cubicBezTo>
                <a:lnTo>
                  <a:pt x="4032156" y="649359"/>
                </a:lnTo>
                <a:lnTo>
                  <a:pt x="4001450" y="658890"/>
                </a:lnTo>
                <a:cubicBezTo>
                  <a:pt x="3979784" y="663324"/>
                  <a:pt x="3957351" y="665652"/>
                  <a:pt x="3934374" y="665652"/>
                </a:cubicBezTo>
                <a:lnTo>
                  <a:pt x="332826" y="665651"/>
                </a:lnTo>
                <a:cubicBezTo>
                  <a:pt x="194965" y="665651"/>
                  <a:pt x="76681" y="581833"/>
                  <a:pt x="26155" y="462376"/>
                </a:cubicBezTo>
                <a:lnTo>
                  <a:pt x="0" y="332826"/>
                </a:lnTo>
                <a:lnTo>
                  <a:pt x="26155" y="203275"/>
                </a:lnTo>
                <a:cubicBezTo>
                  <a:pt x="76681" y="83819"/>
                  <a:pt x="194965" y="0"/>
                  <a:pt x="332826" y="0"/>
                </a:cubicBezTo>
                <a:close/>
              </a:path>
            </a:pathLst>
          </a:cu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pic>
        <p:nvPicPr>
          <p:cNvPr id="1026" name="Picture 2" descr="https://prykarpattya.com/wp-content/uploads/2020/09/original-00297725f7da56b07333e6261d63a0e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" t="19251" r="1933" b="38003"/>
          <a:stretch/>
        </p:blipFill>
        <p:spPr bwMode="auto">
          <a:xfrm>
            <a:off x="5732584" y="368300"/>
            <a:ext cx="6154615" cy="204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32585" y="1874478"/>
            <a:ext cx="6154614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Бюджет автономного округа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38204" y="2429244"/>
            <a:ext cx="6341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Дорогостоящие лекарственные препараты, предназначенные для обеспечения пациентов, страдающих иными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орфанными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заболеваниями, не включёнными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в перечень, утвержденный постановлением Правительства Российской Федерации от 26.04.2012 № 403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156087" y="3429107"/>
            <a:ext cx="25932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спинальная мышечная атрофия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143534" y="3864413"/>
            <a:ext cx="30220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мышечная атрофия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Дюшенна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-Беккера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9797841" y="3845664"/>
            <a:ext cx="13420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гипофосфатазия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827483" y="3383351"/>
            <a:ext cx="1631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болезнь Помпе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735638" y="4291487"/>
            <a:ext cx="946093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2021 год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927449" y="4671327"/>
            <a:ext cx="22944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лечение иных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орфанных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заболеваний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615083" y="4704249"/>
            <a:ext cx="31896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1C5BE6"/>
                </a:solidFill>
                <a:effectLst/>
                <a:uLnTx/>
                <a:uFillTx/>
                <a:latin typeface="Arial Narrow"/>
                <a:ea typeface="Times New Roman" panose="02020603050405020304" pitchFamily="18" charset="0"/>
                <a:cs typeface="Times New Roman" panose="02020603050405020304" pitchFamily="18" charset="0"/>
              </a:rPr>
              <a:t>110 116,09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1C5BE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тыс. руб.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4860" y="6250483"/>
            <a:ext cx="11441315" cy="523220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1 ребенок получил лечение лекарственным препаратом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золгенсма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за счет благотворительных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взносов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, федеральный центр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назначил применение </a:t>
            </a:r>
            <a:r>
              <a:rPr kumimoji="0" lang="ru-RU" sz="1400" b="0" i="0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спинразы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отказ Фонда «Круг добра» обеспечивать ребенка, ребенок обеспечивается </a:t>
            </a:r>
            <a:r>
              <a:rPr kumimoji="0" lang="ru-RU" sz="1400" b="0" i="0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спинразой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за счет средств регионального бюджета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73167" y="5389263"/>
            <a:ext cx="1576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человека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434684" y="5671971"/>
            <a:ext cx="8883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взрослых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10571513" y="5627297"/>
            <a:ext cx="59609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детей</a:t>
            </a:r>
          </a:p>
        </p:txBody>
      </p:sp>
      <p:pic>
        <p:nvPicPr>
          <p:cNvPr id="46" name="Picture 40" descr="http://cdn.onlinewebfonts.com/svg/download_494004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810" y="3419892"/>
            <a:ext cx="330096" cy="33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0" descr="http://cdn.onlinewebfonts.com/svg/download_494004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283" y="3408922"/>
            <a:ext cx="330096" cy="33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0" descr="http://cdn.onlinewebfonts.com/svg/download_494004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283" y="3817382"/>
            <a:ext cx="330096" cy="33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0" descr="http://cdn.onlinewebfonts.com/svg/download_494004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810" y="3846552"/>
            <a:ext cx="330096" cy="33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Прямоугольник 49"/>
          <p:cNvSpPr/>
          <p:nvPr/>
        </p:nvSpPr>
        <p:spPr>
          <a:xfrm>
            <a:off x="10088707" y="551919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1C5BE6"/>
                </a:solidFill>
                <a:effectLst/>
                <a:uLnTx/>
                <a:uFillTx/>
                <a:latin typeface="Arial Narrow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51" name="Овал 50"/>
          <p:cNvSpPr/>
          <p:nvPr/>
        </p:nvSpPr>
        <p:spPr>
          <a:xfrm>
            <a:off x="7652722" y="5586427"/>
            <a:ext cx="421201" cy="4212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185171" y="5519191"/>
            <a:ext cx="3722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1C5BE6"/>
                </a:solidFill>
                <a:effectLst/>
                <a:uLnTx/>
                <a:uFillTx/>
                <a:latin typeface="Arial Narrow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53" name="Овал 52"/>
          <p:cNvSpPr/>
          <p:nvPr/>
        </p:nvSpPr>
        <p:spPr>
          <a:xfrm>
            <a:off x="9572560" y="5580270"/>
            <a:ext cx="421201" cy="4212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pic>
        <p:nvPicPr>
          <p:cNvPr id="1028" name="Picture 4" descr="http://cdn.onlinewebfonts.com/svg/img_37850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87" y="5706055"/>
            <a:ext cx="134146" cy="16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onlinewebfonts.com/svg/img_37495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791" y="5671971"/>
            <a:ext cx="195061" cy="21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Скругленный прямоугольник 58"/>
          <p:cNvSpPr/>
          <p:nvPr/>
        </p:nvSpPr>
        <p:spPr>
          <a:xfrm>
            <a:off x="7422658" y="5431498"/>
            <a:ext cx="4267200" cy="66565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DF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24860" y="311728"/>
            <a:ext cx="53133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+mj-lt"/>
              </a:rPr>
              <a:t>Обеспечение лекарственными препаратами в Ханты-Мансийском автономном округе – Югре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chemeClr val="accent1"/>
                </a:solidFill>
                <a:latin typeface="+mj-lt"/>
              </a:rPr>
              <a:t>пациентов, страдающих иными </a:t>
            </a:r>
            <a:r>
              <a:rPr lang="ru-RU" sz="2000" b="1" dirty="0" err="1" smtClean="0">
                <a:solidFill>
                  <a:schemeClr val="accent1"/>
                </a:solidFill>
                <a:latin typeface="+mj-lt"/>
              </a:rPr>
              <a:t>орфанными</a:t>
            </a:r>
            <a:r>
              <a:rPr lang="ru-RU" sz="2000" b="1" dirty="0" smtClean="0">
                <a:solidFill>
                  <a:schemeClr val="accent1"/>
                </a:solidFill>
                <a:latin typeface="+mj-lt"/>
              </a:rPr>
              <a:t> заболеваниями</a:t>
            </a:r>
            <a:endParaRPr lang="ru-RU" sz="20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053" y="2077461"/>
            <a:ext cx="591363" cy="5913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034" y="2077461"/>
            <a:ext cx="12193" cy="658425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054240" y="2060439"/>
            <a:ext cx="43845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Нет нормативной базы, перечень групп заболеваний и нозологических форм – сайт Минздрава России 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266 групп заболеваний и нозологических форм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8708" y="4020549"/>
            <a:ext cx="2232442" cy="21215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91612" y="4020549"/>
            <a:ext cx="2347163" cy="230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3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с двумя скругленными соседними углами 67"/>
          <p:cNvSpPr/>
          <p:nvPr/>
        </p:nvSpPr>
        <p:spPr>
          <a:xfrm>
            <a:off x="-1" y="4981486"/>
            <a:ext cx="12192001" cy="1876514"/>
          </a:xfrm>
          <a:prstGeom prst="round2SameRect">
            <a:avLst>
              <a:gd name="adj1" fmla="val 19667"/>
              <a:gd name="adj2" fmla="val 0"/>
            </a:avLst>
          </a:prstGeom>
          <a:solidFill>
            <a:srgbClr val="F2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9183802" y="2893076"/>
            <a:ext cx="1620000" cy="1620000"/>
          </a:xfrm>
          <a:prstGeom prst="ellipse">
            <a:avLst/>
          </a:prstGeom>
          <a:gradFill flip="none" rotWithShape="1">
            <a:gsLst>
              <a:gs pos="23000">
                <a:srgbClr val="FAFAFA"/>
              </a:gs>
              <a:gs pos="68000">
                <a:srgbClr val="E0E0E1"/>
              </a:gs>
              <a:gs pos="100000">
                <a:srgbClr val="BCBCBB"/>
              </a:gs>
            </a:gsLst>
            <a:lin ang="2700000" scaled="1"/>
            <a:tileRect/>
          </a:gradFill>
          <a:ln>
            <a:noFill/>
          </a:ln>
          <a:effectLst>
            <a:outerShdw blurRad="1524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4860" y="311728"/>
            <a:ext cx="10177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+mj-lt"/>
              </a:rPr>
              <a:t>Обеспечение </a:t>
            </a:r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незарегистрированными </a:t>
            </a:r>
            <a:r>
              <a:rPr lang="ru-RU" sz="2400" b="1" dirty="0">
                <a:solidFill>
                  <a:schemeClr val="accent1"/>
                </a:solidFill>
                <a:latin typeface="+mj-lt"/>
              </a:rPr>
              <a:t>лекарственными препаратами в Ханты-Мансийском автономном округе – Югре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0308" y="1355278"/>
            <a:ext cx="109256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приказ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Депздрава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Югры от 21.03.2022 № 500 «Об обеспечения не зарегистрированными в Российской Федерации лекарственными препаратами в медицинских организациях Ханты-Мансийского автономного округа – Югры»</a:t>
            </a:r>
          </a:p>
        </p:txBody>
      </p:sp>
      <p:pic>
        <p:nvPicPr>
          <p:cNvPr id="11" name="Picture 78" descr="https://thumbs.dreamstime.com/b/approved-inventory-papers-icon-outline-style-approved-inventory-papers-icon-outline-approved-inventory-papers-vector-icon-web-173338062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355278"/>
            <a:ext cx="589540" cy="58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522004" y="2188295"/>
            <a:ext cx="2427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Алгоритм обеспечения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783656" y="3578484"/>
            <a:ext cx="2395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Медицинская организация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811844" y="3691144"/>
            <a:ext cx="4827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не зарегистрированного в Российской Федерации лекарственного препарата, назначенного Федеральной специализированной медицинской организацией </a:t>
            </a:r>
          </a:p>
          <a:p>
            <a:r>
              <a:rPr lang="ru-RU" sz="1200" dirty="0"/>
              <a:t>и медицинской организацией по месту жительства пациента по жизненным показаниям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883902" y="2763821"/>
            <a:ext cx="2646153" cy="2032360"/>
            <a:chOff x="366678" y="3402711"/>
            <a:chExt cx="2646153" cy="2032360"/>
          </a:xfrm>
        </p:grpSpPr>
        <p:sp>
          <p:nvSpPr>
            <p:cNvPr id="23" name="Овал 22"/>
            <p:cNvSpPr/>
            <p:nvPr/>
          </p:nvSpPr>
          <p:spPr>
            <a:xfrm>
              <a:off x="366678" y="3402711"/>
              <a:ext cx="2032360" cy="2032360"/>
            </a:xfrm>
            <a:prstGeom prst="ellipse">
              <a:avLst/>
            </a:prstGeom>
            <a:noFill/>
            <a:ln w="76200">
              <a:solidFill>
                <a:srgbClr val="BCBC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328094" y="4280349"/>
              <a:ext cx="380613" cy="1385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6" name="Прямая со стрелкой 25"/>
            <p:cNvCxnSpPr/>
            <p:nvPr/>
          </p:nvCxnSpPr>
          <p:spPr>
            <a:xfrm>
              <a:off x="2399038" y="4245765"/>
              <a:ext cx="613793" cy="0"/>
            </a:xfrm>
            <a:prstGeom prst="straightConnector1">
              <a:avLst/>
            </a:prstGeom>
            <a:ln w="76200">
              <a:solidFill>
                <a:srgbClr val="BCBCBB"/>
              </a:solidFill>
              <a:headEnd type="none" w="sm" len="sm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1090082" y="2970001"/>
            <a:ext cx="1620000" cy="1620000"/>
          </a:xfrm>
          <a:prstGeom prst="ellipse">
            <a:avLst/>
          </a:prstGeom>
          <a:gradFill flip="none" rotWithShape="1">
            <a:gsLst>
              <a:gs pos="23000">
                <a:srgbClr val="FAFAFA"/>
              </a:gs>
              <a:gs pos="68000">
                <a:srgbClr val="E0E0E1"/>
              </a:gs>
              <a:gs pos="100000">
                <a:srgbClr val="BCBCBB"/>
              </a:gs>
            </a:gsLst>
            <a:lin ang="2700000" scaled="1"/>
            <a:tileRect/>
          </a:gradFill>
          <a:ln>
            <a:noFill/>
          </a:ln>
          <a:effectLst>
            <a:outerShdw blurRad="1524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353073" y="3666514"/>
            <a:ext cx="1026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Депздрав</a:t>
            </a:r>
            <a:r>
              <a:rPr lang="ru-RU" dirty="0"/>
              <a:t> Югры </a:t>
            </a:r>
          </a:p>
        </p:txBody>
      </p:sp>
      <p:pic>
        <p:nvPicPr>
          <p:cNvPr id="3074" name="Picture 2" descr="https://www.dzhmao.ru/local/templates/dzhmao/img/log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605" b="-4727"/>
          <a:stretch/>
        </p:blipFill>
        <p:spPr bwMode="auto">
          <a:xfrm>
            <a:off x="1609424" y="3184543"/>
            <a:ext cx="532639" cy="43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8796133" y="2675792"/>
            <a:ext cx="2185885" cy="2032360"/>
            <a:chOff x="213153" y="3402711"/>
            <a:chExt cx="2185885" cy="2032360"/>
          </a:xfrm>
        </p:grpSpPr>
        <p:sp>
          <p:nvSpPr>
            <p:cNvPr id="31" name="Овал 30"/>
            <p:cNvSpPr/>
            <p:nvPr/>
          </p:nvSpPr>
          <p:spPr>
            <a:xfrm>
              <a:off x="366678" y="3402711"/>
              <a:ext cx="2032360" cy="2032360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13153" y="4291453"/>
              <a:ext cx="380613" cy="1385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 стрелкой 32"/>
            <p:cNvCxnSpPr/>
            <p:nvPr/>
          </p:nvCxnSpPr>
          <p:spPr>
            <a:xfrm>
              <a:off x="372905" y="4252489"/>
              <a:ext cx="398836" cy="3131"/>
            </a:xfrm>
            <a:prstGeom prst="straightConnector1">
              <a:avLst/>
            </a:prstGeom>
            <a:ln w="76200">
              <a:solidFill>
                <a:schemeClr val="accent1"/>
              </a:solidFill>
              <a:headEnd type="none" w="sm" len="sm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46" descr="http://cdn.onlinewebfonts.com/svg/download_492483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979" y="3057605"/>
            <a:ext cx="491717" cy="49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1359204" y="5175339"/>
            <a:ext cx="1323023" cy="755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59204" y="6003191"/>
            <a:ext cx="1323023" cy="755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754860" y="5410346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54860" y="6196038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91296" y="5310104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dirty="0"/>
              <a:t> млн руб.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6555323" y="5531088"/>
            <a:ext cx="973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</a:pPr>
            <a:r>
              <a:rPr lang="ru-RU" dirty="0"/>
              <a:t> </a:t>
            </a:r>
            <a:r>
              <a:rPr lang="ru-RU" sz="1400" dirty="0"/>
              <a:t>взрослый</a:t>
            </a:r>
            <a:r>
              <a:rPr lang="ru-RU" dirty="0"/>
              <a:t> </a:t>
            </a:r>
          </a:p>
        </p:txBody>
      </p:sp>
      <p:sp>
        <p:nvSpPr>
          <p:cNvPr id="46" name="Прямоугольник 45"/>
          <p:cNvSpPr/>
          <p:nvPr/>
        </p:nvSpPr>
        <p:spPr>
          <a:xfrm flipH="1">
            <a:off x="8920413" y="5383611"/>
            <a:ext cx="81003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dirty="0"/>
              <a:t> </a:t>
            </a:r>
          </a:p>
          <a:p>
            <a:pPr>
              <a:lnSpc>
                <a:spcPct val="50000"/>
              </a:lnSpc>
            </a:pPr>
            <a:r>
              <a:rPr lang="ru-RU" sz="1400" dirty="0"/>
              <a:t>детей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8437607" y="5275504"/>
            <a:ext cx="3722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8" name="Овал 47"/>
          <p:cNvSpPr/>
          <p:nvPr/>
        </p:nvSpPr>
        <p:spPr>
          <a:xfrm>
            <a:off x="5773361" y="5342741"/>
            <a:ext cx="421201" cy="4212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305810" y="5275505"/>
            <a:ext cx="3722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0" name="Овал 49"/>
          <p:cNvSpPr/>
          <p:nvPr/>
        </p:nvSpPr>
        <p:spPr>
          <a:xfrm>
            <a:off x="7921460" y="5336584"/>
            <a:ext cx="421201" cy="4212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Picture 4" descr="http://cdn.onlinewebfonts.com/svg/img_37850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987" y="5445761"/>
            <a:ext cx="134146" cy="16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" descr="http://cdn.onlinewebfonts.com/svg/img_37495.png"/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031" y="5421263"/>
            <a:ext cx="195061" cy="21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Скругленный прямоугольник 52"/>
          <p:cNvSpPr/>
          <p:nvPr/>
        </p:nvSpPr>
        <p:spPr>
          <a:xfrm>
            <a:off x="5543297" y="5187812"/>
            <a:ext cx="4267200" cy="66565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DF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4" name="Picture 6" descr="https://cdn-icons-png.flaticon.com/512/153/153107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484" y="5299298"/>
            <a:ext cx="564646" cy="52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Скругленный прямоугольник 41"/>
          <p:cNvSpPr/>
          <p:nvPr/>
        </p:nvSpPr>
        <p:spPr>
          <a:xfrm>
            <a:off x="7605365" y="5369362"/>
            <a:ext cx="45719" cy="36466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591296" y="6131697"/>
            <a:ext cx="16530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7,28</a:t>
            </a:r>
            <a:r>
              <a:rPr lang="ru-RU" dirty="0"/>
              <a:t> млн руб.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555323" y="6416849"/>
            <a:ext cx="973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</a:pPr>
            <a:r>
              <a:rPr lang="ru-RU" dirty="0"/>
              <a:t> </a:t>
            </a:r>
            <a:r>
              <a:rPr lang="ru-RU" sz="1400" dirty="0"/>
              <a:t>взрослый</a:t>
            </a:r>
            <a:r>
              <a:rPr lang="ru-RU" dirty="0"/>
              <a:t> </a:t>
            </a:r>
          </a:p>
        </p:txBody>
      </p:sp>
      <p:sp>
        <p:nvSpPr>
          <p:cNvPr id="58" name="Прямоугольник 57"/>
          <p:cNvSpPr/>
          <p:nvPr/>
        </p:nvSpPr>
        <p:spPr>
          <a:xfrm flipH="1">
            <a:off x="8920413" y="6269372"/>
            <a:ext cx="81003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dirty="0"/>
              <a:t> </a:t>
            </a:r>
          </a:p>
          <a:p>
            <a:pPr>
              <a:lnSpc>
                <a:spcPct val="50000"/>
              </a:lnSpc>
            </a:pPr>
            <a:r>
              <a:rPr lang="ru-RU" sz="1400" dirty="0"/>
              <a:t>ребенка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8437607" y="6161265"/>
            <a:ext cx="3722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60" name="Овал 59"/>
          <p:cNvSpPr/>
          <p:nvPr/>
        </p:nvSpPr>
        <p:spPr>
          <a:xfrm>
            <a:off x="5773361" y="6228502"/>
            <a:ext cx="421201" cy="4212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5810" y="6161266"/>
            <a:ext cx="3722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2" name="Овал 61"/>
          <p:cNvSpPr/>
          <p:nvPr/>
        </p:nvSpPr>
        <p:spPr>
          <a:xfrm>
            <a:off x="7921460" y="6222345"/>
            <a:ext cx="421201" cy="4212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3" name="Picture 4" descr="http://cdn.onlinewebfonts.com/svg/img_37850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987" y="6348130"/>
            <a:ext cx="134146" cy="16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" descr="http://cdn.onlinewebfonts.com/svg/img_37495.png"/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30" y="6314046"/>
            <a:ext cx="195061" cy="21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Скругленный прямоугольник 64"/>
          <p:cNvSpPr/>
          <p:nvPr/>
        </p:nvSpPr>
        <p:spPr>
          <a:xfrm>
            <a:off x="5543297" y="6073573"/>
            <a:ext cx="4267200" cy="66565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DF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6" name="Picture 6" descr="https://cdn-icons-png.flaticon.com/512/153/153107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484" y="6120891"/>
            <a:ext cx="564646" cy="52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Скругленный прямоугольник 66"/>
          <p:cNvSpPr/>
          <p:nvPr/>
        </p:nvSpPr>
        <p:spPr>
          <a:xfrm>
            <a:off x="7605365" y="6255123"/>
            <a:ext cx="45719" cy="36466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1087964" y="1348905"/>
            <a:ext cx="2118" cy="646331"/>
          </a:xfrm>
          <a:prstGeom prst="line">
            <a:avLst/>
          </a:prstGeom>
          <a:ln>
            <a:solidFill>
              <a:srgbClr val="E0E0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>
            <a:off x="1374384" y="5964562"/>
            <a:ext cx="8356069" cy="1"/>
          </a:xfrm>
          <a:prstGeom prst="line">
            <a:avLst/>
          </a:prstGeom>
          <a:ln>
            <a:solidFill>
              <a:srgbClr val="E0E0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3880534" y="3637878"/>
            <a:ext cx="4716000" cy="1"/>
          </a:xfrm>
          <a:prstGeom prst="line">
            <a:avLst/>
          </a:prstGeom>
          <a:ln>
            <a:solidFill>
              <a:srgbClr val="E0E0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3811844" y="3231256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субсидия на закупку </a:t>
            </a:r>
          </a:p>
        </p:txBody>
      </p:sp>
    </p:spTree>
    <p:extLst>
      <p:ext uri="{BB962C8B-B14F-4D97-AF65-F5344CB8AC3E}">
        <p14:creationId xmlns:p14="http://schemas.microsoft.com/office/powerpoint/2010/main" val="30185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и черный">
      <a:dk1>
        <a:srgbClr val="1C1C1C"/>
      </a:dk1>
      <a:lt1>
        <a:sysClr val="window" lastClr="FFFFFF"/>
      </a:lt1>
      <a:dk2>
        <a:srgbClr val="000000"/>
      </a:dk2>
      <a:lt2>
        <a:srgbClr val="E7E6E6"/>
      </a:lt2>
      <a:accent1>
        <a:srgbClr val="1C5BE6"/>
      </a:accent1>
      <a:accent2>
        <a:srgbClr val="007ABD"/>
      </a:accent2>
      <a:accent3>
        <a:srgbClr val="373737"/>
      </a:accent3>
      <a:accent4>
        <a:srgbClr val="00B050"/>
      </a:accent4>
      <a:accent5>
        <a:srgbClr val="059AF3"/>
      </a:accent5>
      <a:accent6>
        <a:srgbClr val="70AD47"/>
      </a:accent6>
      <a:hlink>
        <a:srgbClr val="0181DD"/>
      </a:hlink>
      <a:folHlink>
        <a:srgbClr val="C4E5F8"/>
      </a:folHlink>
    </a:clrScheme>
    <a:fontScheme name="Другая 2">
      <a:majorFont>
        <a:latin typeface="Arial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1487</Words>
  <Application>Microsoft Office PowerPoint</Application>
  <PresentationFormat>Широкоэкранный</PresentationFormat>
  <Paragraphs>233</Paragraphs>
  <Slides>11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Segoe UI Emoji</vt:lpstr>
      <vt:lpstr>Tahoma</vt:lpstr>
      <vt:lpstr>Times New Roman</vt:lpstr>
      <vt:lpstr>Тема Office</vt:lpstr>
      <vt:lpstr>Медицинская помощь пациентам с редкими заболеваниями  в Ханты-Мансийском автономном округе – Югре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Змановская Екатерина  Викторовна</dc:creator>
  <cp:lastModifiedBy>Климшина Татьяна Константиновна</cp:lastModifiedBy>
  <cp:revision>99</cp:revision>
  <dcterms:created xsi:type="dcterms:W3CDTF">2022-05-24T10:45:06Z</dcterms:created>
  <dcterms:modified xsi:type="dcterms:W3CDTF">2022-05-31T07:13:55Z</dcterms:modified>
</cp:coreProperties>
</file>